
<file path=[Content_Types].xml><?xml version="1.0" encoding="utf-8"?>
<Types xmlns="http://schemas.openxmlformats.org/package/2006/content-types">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56" r:id="rId5"/>
  </p:sldMasterIdLst>
  <p:notesMasterIdLst>
    <p:notesMasterId r:id="rId12"/>
  </p:notesMasterIdLst>
  <p:sldIdLst>
    <p:sldId id="272" r:id="rId6"/>
    <p:sldId id="264" r:id="rId7"/>
    <p:sldId id="285" r:id="rId8"/>
    <p:sldId id="287" r:id="rId9"/>
    <p:sldId id="284" r:id="rId10"/>
    <p:sldId id="265" r:id="rId1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2E4A"/>
    <a:srgbClr val="D4B7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CCCE"/>
          </a:solidFill>
        </a:fill>
      </a:tcStyle>
    </a:wholeTbl>
    <a:band2H>
      <a:tcTxStyle/>
      <a:tcStyle>
        <a:tcBdr/>
        <a:fill>
          <a:solidFill>
            <a:srgbClr val="E7E7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91607" autoAdjust="0"/>
  </p:normalViewPr>
  <p:slideViewPr>
    <p:cSldViewPr snapToGrid="0" snapToObjects="1">
      <p:cViewPr varScale="1">
        <p:scale>
          <a:sx n="101" d="100"/>
          <a:sy n="101" d="100"/>
        </p:scale>
        <p:origin x="99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2" name="Shape 162"/>
          <p:cNvSpPr>
            <a:spLocks noGrp="1" noRot="1" noChangeAspect="1"/>
          </p:cNvSpPr>
          <p:nvPr>
            <p:ph type="sldImg"/>
          </p:nvPr>
        </p:nvSpPr>
        <p:spPr>
          <a:xfrm>
            <a:off x="1143000" y="685800"/>
            <a:ext cx="4572000" cy="3429000"/>
          </a:xfrm>
          <a:prstGeom prst="rect">
            <a:avLst/>
          </a:prstGeom>
        </p:spPr>
        <p:txBody>
          <a:bodyPr/>
          <a:lstStyle/>
          <a:p>
            <a:endParaRPr/>
          </a:p>
        </p:txBody>
      </p:sp>
      <p:sp>
        <p:nvSpPr>
          <p:cNvPr id="163" name="Shape 16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dirty="0">
                <a:latin typeface="Arial" panose="020B0604020202020204" pitchFamily="34" charset="0"/>
                <a:cs typeface="Arial" panose="020B0604020202020204" pitchFamily="34" charset="0"/>
              </a:rPr>
              <a:t>Summary of key changes include: </a:t>
            </a:r>
            <a:br>
              <a:rPr lang="en-GB" sz="1200" dirty="0">
                <a:latin typeface="Arial" panose="020B0604020202020204" pitchFamily="34" charset="0"/>
                <a:cs typeface="Arial" panose="020B0604020202020204" pitchFamily="34" charset="0"/>
              </a:rPr>
            </a:br>
            <a:endParaRPr lang="en-GB"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latin typeface="Arial" panose="020B0604020202020204" pitchFamily="34" charset="0"/>
                <a:cs typeface="Arial" panose="020B0604020202020204" pitchFamily="34" charset="0"/>
              </a:rPr>
              <a:t>Focus has shifted to ensure a person-centred approach which centres on what matters to the individual and what they hope will happen as a result of them raising a concern</a:t>
            </a:r>
          </a:p>
          <a:p>
            <a:pPr marL="285750" indent="-285750">
              <a:buFont typeface="Arial" panose="020B0604020202020204" pitchFamily="34" charset="0"/>
              <a:buChar char="•"/>
            </a:pPr>
            <a:r>
              <a:rPr lang="en-GB" sz="1200" dirty="0">
                <a:latin typeface="Arial" panose="020B0604020202020204" pitchFamily="34" charset="0"/>
                <a:cs typeface="Arial" panose="020B0604020202020204" pitchFamily="34" charset="0"/>
              </a:rPr>
              <a:t>As part of this person-centred approach the  individual involved will receive a clear explanation of circumstances, along with clear learning and actions where appropriate </a:t>
            </a:r>
          </a:p>
          <a:p>
            <a:pPr marL="285750" indent="-285750">
              <a:buFont typeface="Arial" panose="020B0604020202020204" pitchFamily="34" charset="0"/>
              <a:buChar char="•"/>
            </a:pPr>
            <a:r>
              <a:rPr lang="en-GB" sz="1200" dirty="0">
                <a:latin typeface="Arial" panose="020B0604020202020204" pitchFamily="34" charset="0"/>
                <a:cs typeface="Arial" panose="020B0604020202020204" pitchFamily="34" charset="0"/>
              </a:rPr>
              <a:t>The introduction of a two-stage process:</a:t>
            </a:r>
          </a:p>
          <a:p>
            <a:pPr marL="285750" indent="-285750">
              <a:buFontTx/>
              <a:buChar char="-"/>
            </a:pPr>
            <a:r>
              <a:rPr lang="en-GB" sz="1200" dirty="0">
                <a:latin typeface="Arial" panose="020B0604020202020204" pitchFamily="34" charset="0"/>
                <a:cs typeface="Arial" panose="020B0604020202020204" pitchFamily="34" charset="0"/>
              </a:rPr>
              <a:t>Stage 1: Listen, Act (Early Resolution)</a:t>
            </a:r>
          </a:p>
          <a:p>
            <a:pPr marL="285750" indent="-285750">
              <a:buFontTx/>
              <a:buChar char="-"/>
            </a:pPr>
            <a:r>
              <a:rPr lang="en-GB" sz="1200" dirty="0">
                <a:latin typeface="Arial" panose="020B0604020202020204" pitchFamily="34" charset="0"/>
                <a:cs typeface="Arial" panose="020B0604020202020204" pitchFamily="34" charset="0"/>
              </a:rPr>
              <a:t>Stage 2: Investigate, Respond and Learn (Formal Investigation)</a:t>
            </a:r>
          </a:p>
          <a:p>
            <a:pPr marL="285750" indent="-285750">
              <a:buFont typeface="Arial" panose="020B0604020202020204" pitchFamily="34" charset="0"/>
              <a:buChar char="•"/>
            </a:pPr>
            <a:r>
              <a:rPr lang="en-GB" sz="1200" dirty="0">
                <a:latin typeface="Arial" panose="020B0604020202020204" pitchFamily="34" charset="0"/>
                <a:cs typeface="Arial" panose="020B0604020202020204" pitchFamily="34" charset="0"/>
              </a:rPr>
              <a:t>The introduction of a mandatory listening discussion, requiring an in-person, phone, or video discussion following acknowledgment a concern</a:t>
            </a:r>
          </a:p>
          <a:p>
            <a:pPr marL="285750" indent="-285750">
              <a:buFont typeface="Arial" panose="020B0604020202020204" pitchFamily="34" charset="0"/>
              <a:buChar char="•"/>
            </a:pPr>
            <a:r>
              <a:rPr lang="en-GB" sz="1200" dirty="0">
                <a:latin typeface="Arial" panose="020B0604020202020204" pitchFamily="34" charset="0"/>
                <a:cs typeface="Arial" panose="020B0604020202020204" pitchFamily="34" charset="0"/>
              </a:rPr>
              <a:t>A new formal early resolution stage, introducing a 10-working-day period for rapid, compassionate resolution before formal investigation</a:t>
            </a:r>
          </a:p>
          <a:p>
            <a:pPr marL="285750" indent="-285750">
              <a:buFont typeface="Arial" panose="020B0604020202020204" pitchFamily="34" charset="0"/>
              <a:buChar char="•"/>
            </a:pPr>
            <a:r>
              <a:rPr lang="en-GB" sz="1200" dirty="0">
                <a:latin typeface="Arial" panose="020B0604020202020204" pitchFamily="34" charset="0"/>
                <a:cs typeface="Arial" panose="020B0604020202020204" pitchFamily="34" charset="0"/>
              </a:rPr>
              <a:t>Timescale changes – acknowledgement within 5 working days, stage 1 early resolution within 10 working days, stage 2 complaints responded to in 30, 60, 90, 120 or 127 working days based on triage</a:t>
            </a:r>
            <a:endParaRPr lang="en-GB" sz="1200" dirty="0"/>
          </a:p>
          <a:p>
            <a:endParaRPr lang="en-GB" dirty="0"/>
          </a:p>
        </p:txBody>
      </p:sp>
    </p:spTree>
    <p:extLst>
      <p:ext uri="{BB962C8B-B14F-4D97-AF65-F5344CB8AC3E}">
        <p14:creationId xmlns:p14="http://schemas.microsoft.com/office/powerpoint/2010/main" val="26465766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Public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39D067-92B1-FE47-BA68-A70E36D975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r>
              <a:rPr lang="en-GB" dirty="0"/>
              <a:t> here</a:t>
            </a:r>
            <a:endParaRPr dirty="0"/>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r>
              <a:rPr lang="en-GB" dirty="0"/>
              <a:t> here</a:t>
            </a:r>
            <a:endParaRPr dirty="0"/>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 name="Body Level One…">
            <a:extLst>
              <a:ext uri="{FF2B5EF4-FFF2-40B4-BE49-F238E27FC236}">
                <a16:creationId xmlns:a16="http://schemas.microsoft.com/office/drawing/2014/main" id="{999A82D1-4426-5B43-8447-1D1947A3B925}"/>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10" name="Text Placeholder 13">
            <a:extLst>
              <a:ext uri="{FF2B5EF4-FFF2-40B4-BE49-F238E27FC236}">
                <a16:creationId xmlns:a16="http://schemas.microsoft.com/office/drawing/2014/main" id="{B401A569-9535-254B-B2EC-2DED830B4F97}"/>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Ps slide">
    <p:spTree>
      <p:nvGrpSpPr>
        <p:cNvPr id="1" name=""/>
        <p:cNvGrpSpPr/>
        <p:nvPr/>
      </p:nvGrpSpPr>
      <p:grpSpPr>
        <a:xfrm>
          <a:off x="0" y="0"/>
          <a:ext cx="0" cy="0"/>
          <a:chOff x="0" y="0"/>
          <a:chExt cx="0" cy="0"/>
        </a:xfrm>
      </p:grpSpPr>
      <p:pic>
        <p:nvPicPr>
          <p:cNvPr id="4" name="Picture 3" descr="A group of people walking&#10;&#10;Description automatically generated with medium confidence">
            <a:extLst>
              <a:ext uri="{FF2B5EF4-FFF2-40B4-BE49-F238E27FC236}">
                <a16:creationId xmlns:a16="http://schemas.microsoft.com/office/drawing/2014/main" id="{BB4BFDDF-02A1-9F45-91AF-40EAA86A19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Body Level One…">
            <a:extLst>
              <a:ext uri="{FF2B5EF4-FFF2-40B4-BE49-F238E27FC236}">
                <a16:creationId xmlns:a16="http://schemas.microsoft.com/office/drawing/2014/main" id="{5AA27218-3C21-9E44-9A5C-473E85E9721A}"/>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9" name="Text Placeholder 13">
            <a:extLst>
              <a:ext uri="{FF2B5EF4-FFF2-40B4-BE49-F238E27FC236}">
                <a16:creationId xmlns:a16="http://schemas.microsoft.com/office/drawing/2014/main" id="{692FB152-D401-C44F-9539-2BB840791830}"/>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308367759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ntist slide">
    <p:spTree>
      <p:nvGrpSpPr>
        <p:cNvPr id="1" name=""/>
        <p:cNvGrpSpPr/>
        <p:nvPr/>
      </p:nvGrpSpPr>
      <p:grpSpPr>
        <a:xfrm>
          <a:off x="0" y="0"/>
          <a:ext cx="0" cy="0"/>
          <a:chOff x="0" y="0"/>
          <a:chExt cx="0" cy="0"/>
        </a:xfrm>
      </p:grpSpPr>
      <p:pic>
        <p:nvPicPr>
          <p:cNvPr id="3" name="Picture 2" descr="Graphical user interface&#10;&#10;Description automatically generated with medium confidence">
            <a:extLst>
              <a:ext uri="{FF2B5EF4-FFF2-40B4-BE49-F238E27FC236}">
                <a16:creationId xmlns:a16="http://schemas.microsoft.com/office/drawing/2014/main" id="{20520E6D-1A8E-774C-BEE5-C6828FBCD4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 name="Body Level One…">
            <a:extLst>
              <a:ext uri="{FF2B5EF4-FFF2-40B4-BE49-F238E27FC236}">
                <a16:creationId xmlns:a16="http://schemas.microsoft.com/office/drawing/2014/main" id="{BD1C5A1B-449F-154E-A452-F31774CF48EC}"/>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11" name="Text Placeholder 13">
            <a:extLst>
              <a:ext uri="{FF2B5EF4-FFF2-40B4-BE49-F238E27FC236}">
                <a16:creationId xmlns:a16="http://schemas.microsoft.com/office/drawing/2014/main" id="{A67238A6-B600-3742-95BD-706FB75629F3}"/>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406698660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spital staff slide">
    <p:spTree>
      <p:nvGrpSpPr>
        <p:cNvPr id="1" name=""/>
        <p:cNvGrpSpPr/>
        <p:nvPr/>
      </p:nvGrpSpPr>
      <p:grpSpPr>
        <a:xfrm>
          <a:off x="0" y="0"/>
          <a:ext cx="0" cy="0"/>
          <a:chOff x="0" y="0"/>
          <a:chExt cx="0" cy="0"/>
        </a:xfrm>
      </p:grpSpPr>
      <p:pic>
        <p:nvPicPr>
          <p:cNvPr id="6" name="Picture 5" descr="A group of people standing in a line&#10;&#10;Description automatically generated with medium confidence">
            <a:extLst>
              <a:ext uri="{FF2B5EF4-FFF2-40B4-BE49-F238E27FC236}">
                <a16:creationId xmlns:a16="http://schemas.microsoft.com/office/drawing/2014/main" id="{89681E68-DE3C-0A46-9F77-17F349852E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Body Level One…">
            <a:extLst>
              <a:ext uri="{FF2B5EF4-FFF2-40B4-BE49-F238E27FC236}">
                <a16:creationId xmlns:a16="http://schemas.microsoft.com/office/drawing/2014/main" id="{06BDD3FD-517F-CE44-B650-7E1021F270A6}"/>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9" name="Text Placeholder 13">
            <a:extLst>
              <a:ext uri="{FF2B5EF4-FFF2-40B4-BE49-F238E27FC236}">
                <a16:creationId xmlns:a16="http://schemas.microsoft.com/office/drawing/2014/main" id="{E71E9565-6789-3F4C-9ED7-240B41F2B670}"/>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5668851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mbulance slide">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706F5C29-F5E2-0249-BD5E-B672A7CDBC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 name="Body Level One…">
            <a:extLst>
              <a:ext uri="{FF2B5EF4-FFF2-40B4-BE49-F238E27FC236}">
                <a16:creationId xmlns:a16="http://schemas.microsoft.com/office/drawing/2014/main" id="{BCD7FD81-1DAE-304F-8DE1-A65DE6B34962}"/>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9" name="Text Placeholder 13">
            <a:extLst>
              <a:ext uri="{FF2B5EF4-FFF2-40B4-BE49-F238E27FC236}">
                <a16:creationId xmlns:a16="http://schemas.microsoft.com/office/drawing/2014/main" id="{D2E640A4-6DF7-8140-9868-C238D8950C9B}"/>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2155472330"/>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_cover slide">
    <p:spTree>
      <p:nvGrpSpPr>
        <p:cNvPr id="1" name=""/>
        <p:cNvGrpSpPr/>
        <p:nvPr/>
      </p:nvGrpSpPr>
      <p:grpSpPr>
        <a:xfrm>
          <a:off x="0" y="0"/>
          <a:ext cx="0" cy="0"/>
          <a:chOff x="0" y="0"/>
          <a:chExt cx="0" cy="0"/>
        </a:xfrm>
      </p:grpSpPr>
      <p:pic>
        <p:nvPicPr>
          <p:cNvPr id="3" name="Picture 2" descr="A group of people standing in front of a van&#10;&#10;Description automatically generated with medium confidence">
            <a:extLst>
              <a:ext uri="{FF2B5EF4-FFF2-40B4-BE49-F238E27FC236}">
                <a16:creationId xmlns:a16="http://schemas.microsoft.com/office/drawing/2014/main" id="{CD91CBB3-D467-D544-9A2A-EE1937D7E3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7" name="Click to add title"/>
          <p:cNvSpPr txBox="1">
            <a:spLocks noGrp="1"/>
          </p:cNvSpPr>
          <p:nvPr>
            <p:ph type="title" hasCustomPrompt="1"/>
          </p:nvPr>
        </p:nvSpPr>
        <p:spPr>
          <a:xfrm>
            <a:off x="754708" y="381000"/>
            <a:ext cx="5039806" cy="911088"/>
          </a:xfrm>
          <a:prstGeom prst="rect">
            <a:avLst/>
          </a:prstGeom>
        </p:spPr>
        <p:txBody>
          <a:bodyPr/>
          <a:lstStyle>
            <a:lvl1pPr>
              <a:defRPr sz="2800">
                <a:solidFill>
                  <a:schemeClr val="accent1"/>
                </a:solidFill>
              </a:defRPr>
            </a:lvl1pPr>
          </a:lstStyle>
          <a:p>
            <a:r>
              <a:rPr lang="en-GB" dirty="0"/>
              <a:t>Welsh </a:t>
            </a:r>
            <a:r>
              <a:rPr dirty="0"/>
              <a:t>title</a:t>
            </a:r>
            <a:r>
              <a:rPr lang="en-GB" dirty="0"/>
              <a:t> here</a:t>
            </a:r>
            <a:endParaRPr dirty="0"/>
          </a:p>
        </p:txBody>
      </p:sp>
      <p:sp>
        <p:nvSpPr>
          <p:cNvPr id="28" name="Body Level One…"/>
          <p:cNvSpPr txBox="1">
            <a:spLocks noGrp="1"/>
          </p:cNvSpPr>
          <p:nvPr>
            <p:ph type="body" sz="quarter" idx="1" hasCustomPrompt="1"/>
          </p:nvPr>
        </p:nvSpPr>
        <p:spPr>
          <a:xfrm>
            <a:off x="754708" y="1451873"/>
            <a:ext cx="5039806" cy="911088"/>
          </a:xfrm>
          <a:prstGeom prst="rect">
            <a:avLst/>
          </a:prstGeom>
        </p:spPr>
        <p:txBody>
          <a:bodyPr/>
          <a:lstStyle>
            <a:lvl1pPr marL="0" indent="0">
              <a:buSzTx/>
              <a:buFontTx/>
              <a:buNone/>
              <a:defRPr sz="1600" b="1">
                <a:solidFill>
                  <a:schemeClr val="accent1"/>
                </a:solidFill>
              </a:defRPr>
            </a:lvl1pPr>
            <a:lvl2pPr marL="0" indent="457200">
              <a:buSzTx/>
              <a:buFontTx/>
              <a:buNone/>
              <a:defRPr sz="1600" b="1">
                <a:solidFill>
                  <a:schemeClr val="accent1"/>
                </a:solidFill>
              </a:defRPr>
            </a:lvl2pPr>
            <a:lvl3pPr marL="0" indent="914400">
              <a:buSzTx/>
              <a:buFontTx/>
              <a:buNone/>
              <a:defRPr sz="1600" b="1">
                <a:solidFill>
                  <a:schemeClr val="accent1"/>
                </a:solidFill>
              </a:defRPr>
            </a:lvl3pPr>
            <a:lvl4pPr marL="0" indent="1371600">
              <a:buSzTx/>
              <a:buFontTx/>
              <a:buNone/>
              <a:defRPr sz="1600" b="1">
                <a:solidFill>
                  <a:schemeClr val="accent1"/>
                </a:solidFill>
              </a:defRPr>
            </a:lvl4pPr>
            <a:lvl5pPr marL="0" indent="1828800">
              <a:buSzTx/>
              <a:buFontTx/>
              <a:buNone/>
              <a:defRPr sz="1600" b="1">
                <a:solidFill>
                  <a:schemeClr val="accent1"/>
                </a:solidFill>
              </a:defRPr>
            </a:lvl5pPr>
          </a:lstStyle>
          <a:p>
            <a:r>
              <a:rPr lang="en-GB" dirty="0"/>
              <a:t>Welsh </a:t>
            </a:r>
            <a:r>
              <a:rPr dirty="0"/>
              <a:t>subtitle</a:t>
            </a:r>
          </a:p>
          <a:p>
            <a:pPr lvl="2"/>
            <a:endParaRPr dirty="0"/>
          </a:p>
          <a:p>
            <a:pPr lvl="3"/>
            <a:endParaRPr dirty="0"/>
          </a:p>
          <a:p>
            <a:pPr lvl="4"/>
            <a:endParaRPr dirty="0"/>
          </a:p>
        </p:txBody>
      </p:sp>
      <p:sp>
        <p:nvSpPr>
          <p:cNvPr id="29" name="Text Placeholder 7"/>
          <p:cNvSpPr>
            <a:spLocks noGrp="1"/>
          </p:cNvSpPr>
          <p:nvPr>
            <p:ph type="body" sz="quarter" idx="21" hasCustomPrompt="1"/>
          </p:nvPr>
        </p:nvSpPr>
        <p:spPr>
          <a:xfrm>
            <a:off x="6272212" y="381000"/>
            <a:ext cx="5492751" cy="911225"/>
          </a:xfrm>
          <a:prstGeom prst="rect">
            <a:avLst/>
          </a:prstGeom>
        </p:spPr>
        <p:txBody>
          <a:bodyPr anchor="ctr"/>
          <a:lstStyle>
            <a:lvl1pPr marL="0" indent="0">
              <a:buNone/>
              <a:defRPr sz="2800"/>
            </a:lvl1pPr>
          </a:lstStyle>
          <a:p>
            <a:r>
              <a:rPr lang="en-GB" dirty="0"/>
              <a:t>English </a:t>
            </a:r>
            <a:r>
              <a:rPr dirty="0"/>
              <a:t>title</a:t>
            </a:r>
            <a:r>
              <a:rPr lang="en-GB" dirty="0"/>
              <a:t> here</a:t>
            </a:r>
            <a:endParaRPr dirty="0"/>
          </a:p>
        </p:txBody>
      </p:sp>
      <p:sp>
        <p:nvSpPr>
          <p:cNvPr id="30" name="Text Placeholder 13"/>
          <p:cNvSpPr>
            <a:spLocks noGrp="1"/>
          </p:cNvSpPr>
          <p:nvPr>
            <p:ph type="body" sz="quarter" idx="22" hasCustomPrompt="1"/>
          </p:nvPr>
        </p:nvSpPr>
        <p:spPr>
          <a:xfrm>
            <a:off x="6272212" y="1451872"/>
            <a:ext cx="5492751" cy="911089"/>
          </a:xfrm>
          <a:prstGeom prst="rect">
            <a:avLst/>
          </a:prstGeom>
        </p:spPr>
        <p:txBody>
          <a:bodyPr/>
          <a:lstStyle>
            <a:lvl1pPr marL="0" indent="0">
              <a:buSzTx/>
              <a:buFontTx/>
              <a:buNone/>
              <a:defRPr sz="1600" b="1"/>
            </a:lvl1pPr>
          </a:lstStyle>
          <a:p>
            <a:r>
              <a:rPr lang="en-GB" dirty="0"/>
              <a:t>English </a:t>
            </a:r>
            <a:r>
              <a:rPr dirty="0"/>
              <a:t>subtitle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0" name="Body Level One…">
            <a:extLst>
              <a:ext uri="{FF2B5EF4-FFF2-40B4-BE49-F238E27FC236}">
                <a16:creationId xmlns:a16="http://schemas.microsoft.com/office/drawing/2014/main" id="{5FFEEAE7-4E21-1744-94BD-F41A8DA505F1}"/>
              </a:ext>
            </a:extLst>
          </p:cNvPr>
          <p:cNvSpPr txBox="1">
            <a:spLocks noGrp="1"/>
          </p:cNvSpPr>
          <p:nvPr>
            <p:ph type="body" sz="quarter" idx="23" hasCustomPrompt="1"/>
          </p:nvPr>
        </p:nvSpPr>
        <p:spPr>
          <a:xfrm>
            <a:off x="754708" y="2431587"/>
            <a:ext cx="5039806" cy="258532"/>
          </a:xfrm>
          <a:prstGeom prst="rect">
            <a:avLst/>
          </a:prstGeom>
        </p:spPr>
        <p:txBody>
          <a:bodyPr wrap="square">
            <a:spAutoFit/>
          </a:bodyPr>
          <a:lstStyle>
            <a:lvl1pPr marL="0" indent="0">
              <a:buSzTx/>
              <a:buFontTx/>
              <a:buNone/>
              <a:defRPr sz="1200" b="0">
                <a:solidFill>
                  <a:schemeClr val="accent1"/>
                </a:solidFill>
              </a:defRPr>
            </a:lvl1pPr>
            <a:lvl2pPr marL="0" indent="457200">
              <a:buSzTx/>
              <a:buFontTx/>
              <a:buNone/>
              <a:defRPr sz="1600" b="1">
                <a:solidFill>
                  <a:schemeClr val="accent1"/>
                </a:solidFill>
              </a:defRPr>
            </a:lvl2pPr>
            <a:lvl3pPr marL="0" indent="914400">
              <a:buSzTx/>
              <a:buFontTx/>
              <a:buNone/>
              <a:defRPr sz="1200" b="0">
                <a:solidFill>
                  <a:schemeClr val="accent1"/>
                </a:solidFill>
              </a:defRPr>
            </a:lvl3pPr>
            <a:lvl4pPr marL="0" indent="1371600">
              <a:buSzTx/>
              <a:buFontTx/>
              <a:buNone/>
              <a:defRPr sz="1200" b="0">
                <a:solidFill>
                  <a:schemeClr val="accent1"/>
                </a:solidFill>
              </a:defRPr>
            </a:lvl4pPr>
            <a:lvl5pPr marL="0" indent="1828800">
              <a:buSzTx/>
              <a:buFontTx/>
              <a:buNone/>
              <a:defRPr sz="1600" b="1">
                <a:solidFill>
                  <a:schemeClr val="accent1"/>
                </a:solidFill>
              </a:defRPr>
            </a:lvl5pPr>
          </a:lstStyle>
          <a:p>
            <a:r>
              <a:rPr lang="en-GB" dirty="0"/>
              <a:t>Welsh body copy here</a:t>
            </a:r>
            <a:endParaRPr dirty="0"/>
          </a:p>
        </p:txBody>
      </p:sp>
      <p:sp>
        <p:nvSpPr>
          <p:cNvPr id="11" name="Text Placeholder 13">
            <a:extLst>
              <a:ext uri="{FF2B5EF4-FFF2-40B4-BE49-F238E27FC236}">
                <a16:creationId xmlns:a16="http://schemas.microsoft.com/office/drawing/2014/main" id="{354B6673-0208-574A-AC8E-D25A250D7451}"/>
              </a:ext>
            </a:extLst>
          </p:cNvPr>
          <p:cNvSpPr>
            <a:spLocks noGrp="1"/>
          </p:cNvSpPr>
          <p:nvPr>
            <p:ph type="body" sz="quarter" idx="24" hasCustomPrompt="1"/>
          </p:nvPr>
        </p:nvSpPr>
        <p:spPr>
          <a:xfrm>
            <a:off x="6272211" y="2431585"/>
            <a:ext cx="5492751" cy="258532"/>
          </a:xfrm>
          <a:prstGeom prst="rect">
            <a:avLst/>
          </a:prstGeom>
        </p:spPr>
        <p:txBody>
          <a:bodyPr wrap="square">
            <a:spAutoFit/>
          </a:bodyPr>
          <a:lstStyle>
            <a:lvl1pPr marL="0" marR="0" indent="0" algn="l" defTabSz="914400" rtl="0" eaLnBrk="1" fontAlgn="auto" latinLnBrk="0" hangingPunct="1">
              <a:lnSpc>
                <a:spcPct val="90000"/>
              </a:lnSpc>
              <a:spcBef>
                <a:spcPts val="1000"/>
              </a:spcBef>
              <a:spcAft>
                <a:spcPts val="0"/>
              </a:spcAft>
              <a:buClrTx/>
              <a:buSzTx/>
              <a:buFontTx/>
              <a:buNone/>
              <a:tabLst/>
              <a:defRPr sz="1200" b="0">
                <a:solidFill>
                  <a:srgbClr val="1B2E4A"/>
                </a:solidFill>
              </a:defRPr>
            </a:lvl1pPr>
          </a:lstStyle>
          <a:p>
            <a:r>
              <a:rPr lang="en-GB" dirty="0"/>
              <a:t>English body copy here</a:t>
            </a:r>
          </a:p>
        </p:txBody>
      </p:sp>
    </p:spTree>
    <p:extLst>
      <p:ext uri="{BB962C8B-B14F-4D97-AF65-F5344CB8AC3E}">
        <p14:creationId xmlns:p14="http://schemas.microsoft.com/office/powerpoint/2010/main" val="3368763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CCF97B-DC61-4EED-84A9-0F60D72B9C02}" type="datetimeFigureOut">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26/06/2026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FACD93-BE6E-4684-960E-E880009DF8D4}"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0914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5227638"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rPr dirty="0"/>
              <a:t>Title Text</a:t>
            </a:r>
          </a:p>
        </p:txBody>
      </p:sp>
      <p:sp>
        <p:nvSpPr>
          <p:cNvPr id="3" name="Body Level One…"/>
          <p:cNvSpPr txBox="1">
            <a:spLocks noGrp="1"/>
          </p:cNvSpPr>
          <p:nvPr>
            <p:ph type="body" idx="1"/>
          </p:nvPr>
        </p:nvSpPr>
        <p:spPr>
          <a:xfrm>
            <a:off x="838200" y="1825625"/>
            <a:ext cx="5227638" cy="4129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rPr dirty="0"/>
              <a:t>Body Level One</a:t>
            </a:r>
          </a:p>
          <a:p>
            <a:pPr lvl="1"/>
            <a:r>
              <a:rPr dirty="0"/>
              <a:t>Body Level Two</a:t>
            </a:r>
          </a:p>
          <a:p>
            <a:pPr lvl="2"/>
            <a:r>
              <a:rPr dirty="0"/>
              <a:t>Body Level Three</a:t>
            </a:r>
          </a:p>
          <a:p>
            <a:pPr lvl="3"/>
            <a:r>
              <a:rPr dirty="0"/>
              <a:t>Body Level Four</a:t>
            </a:r>
            <a:endParaRPr lang="en-GB" dirty="0"/>
          </a:p>
          <a:p>
            <a:pPr lvl="4"/>
            <a:r>
              <a:rPr lang="en-GB" dirty="0"/>
              <a:t>Body Level Five</a:t>
            </a:r>
          </a:p>
        </p:txBody>
      </p:sp>
      <p:sp>
        <p:nvSpPr>
          <p:cNvPr id="4" name="Rectangle 4"/>
          <p:cNvSpPr/>
          <p:nvPr/>
        </p:nvSpPr>
        <p:spPr>
          <a:xfrm>
            <a:off x="0" y="6470374"/>
            <a:ext cx="12192000" cy="387627"/>
          </a:xfrm>
          <a:prstGeom prst="rect">
            <a:avLst/>
          </a:prstGeom>
          <a:solidFill>
            <a:srgbClr val="D4B77E"/>
          </a:solidFill>
          <a:ln w="12700">
            <a:miter lim="400000"/>
          </a:ln>
        </p:spPr>
        <p:txBody>
          <a:bodyPr lIns="45719" rIns="45719" anchor="ctr"/>
          <a:lstStyle/>
          <a:p>
            <a:pPr algn="ctr">
              <a:defRPr>
                <a:solidFill>
                  <a:srgbClr val="FFFFFF"/>
                </a:solidFill>
              </a:defRPr>
            </a:pPr>
            <a:endParaRPr/>
          </a:p>
        </p:txBody>
      </p:sp>
      <p:sp>
        <p:nvSpPr>
          <p:cNvPr id="5" name="Slide Number"/>
          <p:cNvSpPr txBox="1">
            <a:spLocks noGrp="1"/>
          </p:cNvSpPr>
          <p:nvPr>
            <p:ph type="sldNum" sz="quarter" idx="2"/>
          </p:nvPr>
        </p:nvSpPr>
        <p:spPr>
          <a:xfrm>
            <a:off x="9156700" y="6489699"/>
            <a:ext cx="2844800" cy="36830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Lst>
  <p:transition spd="med"/>
  <p:txStyles>
    <p:titleStyle>
      <a:lvl1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1pPr>
      <a:lvl2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2pPr>
      <a:lvl3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3pPr>
      <a:lvl4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4pPr>
      <a:lvl5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5pPr>
      <a:lvl6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6pPr>
      <a:lvl7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7pPr>
      <a:lvl8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8pPr>
      <a:lvl9pPr marL="0" marR="0" indent="0" algn="l" defTabSz="914400" rtl="0" eaLnBrk="1" latinLnBrk="0" hangingPunct="1">
        <a:lnSpc>
          <a:spcPct val="90000"/>
        </a:lnSpc>
        <a:spcBef>
          <a:spcPts val="0"/>
        </a:spcBef>
        <a:spcAft>
          <a:spcPts val="0"/>
        </a:spcAft>
        <a:buClrTx/>
        <a:buSzTx/>
        <a:buFontTx/>
        <a:buNone/>
        <a:tabLst/>
        <a:defRPr sz="2400" b="0" i="0" u="none" strike="noStrike" cap="none" spc="0" baseline="0">
          <a:solidFill>
            <a:srgbClr val="1B2E4A"/>
          </a:solidFill>
          <a:uFillTx/>
          <a:latin typeface="Arial"/>
          <a:ea typeface="Arial"/>
          <a:cs typeface="Arial"/>
          <a:sym typeface="Arial"/>
        </a:defRPr>
      </a:lvl9pPr>
    </p:titleStyle>
    <p:bodyStyle>
      <a:lvl1pPr marL="228600" marR="0" indent="-228600" algn="l" defTabSz="914400" rtl="0" eaLnBrk="1" latinLnBrk="0" hangingPunct="1">
        <a:lnSpc>
          <a:spcPct val="90000"/>
        </a:lnSpc>
        <a:spcBef>
          <a:spcPts val="1000"/>
        </a:spcBef>
        <a:spcAft>
          <a:spcPts val="0"/>
        </a:spcAft>
        <a:buClrTx/>
        <a:buSzPct val="100000"/>
        <a:buFont typeface="Arial"/>
        <a:buChar char="•"/>
        <a:tabLst/>
        <a:defRPr sz="2000" b="0" i="0" u="none" strike="noStrike" cap="none" spc="0" baseline="0">
          <a:solidFill>
            <a:srgbClr val="1B2E4A"/>
          </a:solidFill>
          <a:uFillTx/>
          <a:latin typeface="Arial"/>
          <a:ea typeface="Arial"/>
          <a:cs typeface="Arial"/>
          <a:sym typeface="Arial"/>
        </a:defRPr>
      </a:lvl1pPr>
      <a:lvl2pPr marL="6858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2pPr>
      <a:lvl3pPr marL="1143000" marR="0" indent="-228600" algn="l" defTabSz="914400" rtl="0" eaLnBrk="1" latinLnBrk="0" hangingPunct="1">
        <a:lnSpc>
          <a:spcPct val="90000"/>
        </a:lnSpc>
        <a:spcBef>
          <a:spcPts val="1000"/>
        </a:spcBef>
        <a:spcAft>
          <a:spcPts val="0"/>
        </a:spcAft>
        <a:buClrTx/>
        <a:buSzPct val="100000"/>
        <a:buFont typeface="Arial"/>
        <a:buChar char="•"/>
        <a:tabLst/>
        <a:defRPr sz="1600" b="0" i="0" u="none" strike="noStrike" cap="none" spc="0" baseline="0">
          <a:solidFill>
            <a:srgbClr val="1B2E4A"/>
          </a:solidFill>
          <a:uFillTx/>
          <a:latin typeface="Arial"/>
          <a:ea typeface="Arial"/>
          <a:cs typeface="Arial"/>
          <a:sym typeface="Arial"/>
        </a:defRPr>
      </a:lvl3pPr>
      <a:lvl4pPr marL="1628775" marR="0" indent="-257175" algn="l" defTabSz="914400" rtl="0" eaLnBrk="1" latinLnBrk="0" hangingPunct="1">
        <a:lnSpc>
          <a:spcPct val="90000"/>
        </a:lnSpc>
        <a:spcBef>
          <a:spcPts val="1000"/>
        </a:spcBef>
        <a:spcAft>
          <a:spcPts val="0"/>
        </a:spcAft>
        <a:buClrTx/>
        <a:buSzPct val="100000"/>
        <a:buFont typeface="Arial"/>
        <a:buChar char="•"/>
        <a:tabLst/>
        <a:defRPr sz="1400" b="0" i="0" u="none" strike="noStrike" cap="none" spc="0" baseline="0">
          <a:solidFill>
            <a:srgbClr val="1B2E4A"/>
          </a:solidFill>
          <a:uFillTx/>
          <a:latin typeface="Arial"/>
          <a:ea typeface="Arial"/>
          <a:cs typeface="Arial"/>
          <a:sym typeface="Arial"/>
        </a:defRPr>
      </a:lvl4pPr>
      <a:lvl5pPr marL="2122714" marR="0" indent="-293914" algn="l" defTabSz="914400" rtl="0" eaLnBrk="1" latinLnBrk="0" hangingPunct="1">
        <a:lnSpc>
          <a:spcPct val="90000"/>
        </a:lnSpc>
        <a:spcBef>
          <a:spcPts val="1000"/>
        </a:spcBef>
        <a:spcAft>
          <a:spcPts val="0"/>
        </a:spcAft>
        <a:buClrTx/>
        <a:buSzPct val="100000"/>
        <a:buFont typeface="Arial"/>
        <a:buChar char="•"/>
        <a:tabLst/>
        <a:defRPr sz="1200" b="0" i="0" u="none" strike="noStrike" cap="none" spc="0" baseline="0">
          <a:solidFill>
            <a:srgbClr val="1B2E4A"/>
          </a:solidFill>
          <a:uFillTx/>
          <a:latin typeface="Arial"/>
          <a:ea typeface="Arial"/>
          <a:cs typeface="Arial"/>
          <a:sym typeface="Arial"/>
        </a:defRPr>
      </a:lvl5pPr>
      <a:lvl6pPr marL="25146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6pPr>
      <a:lvl7pPr marL="29718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7pPr>
      <a:lvl8pPr marL="34290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8pPr>
      <a:lvl9pPr marL="38862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9pPr>
    </p:bodyStyle>
    <p:otherStyle>
      <a:lvl1pPr marL="0" marR="0" indent="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eaLnBrk="1" latinLnBrk="0" hangingPunct="1">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CCF97B-DC61-4EED-84A9-0F60D72B9C02}" type="datetimeFigureOut">
              <a:rPr lang="en-GB" smtClean="0"/>
              <a:t>26/06/2026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FACD93-BE6E-4684-960E-E880009DF8D4}" type="slidenum">
              <a:rPr lang="en-GB" smtClean="0"/>
              <a:t>‹#›</a:t>
            </a:fld>
            <a:endParaRPr lang="en-GB"/>
          </a:p>
        </p:txBody>
      </p:sp>
    </p:spTree>
    <p:extLst>
      <p:ext uri="{BB962C8B-B14F-4D97-AF65-F5344CB8AC3E}">
        <p14:creationId xmlns:p14="http://schemas.microsoft.com/office/powerpoint/2010/main" val="835062772"/>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8.png"/><Relationship Id="rId4" Type="http://schemas.openxmlformats.org/officeDocument/2006/relationships/hyperlink" Target="Copy%20of%20LTP%20Triage%20%20form%20to%20accompany%20FCF%20-%20blank.xls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7269FD9-EF6E-45AC-B94E-EDD7616019E8}"/>
              </a:ext>
            </a:extLst>
          </p:cNvPr>
          <p:cNvSpPr>
            <a:spLocks noGrp="1"/>
          </p:cNvSpPr>
          <p:nvPr>
            <p:ph type="ctrTitle"/>
          </p:nvPr>
        </p:nvSpPr>
        <p:spPr>
          <a:xfrm>
            <a:off x="793376" y="1653988"/>
            <a:ext cx="7891836" cy="1680883"/>
          </a:xfrm>
        </p:spPr>
        <p:txBody>
          <a:bodyPr>
            <a:normAutofit fontScale="90000"/>
          </a:bodyPr>
          <a:lstStyle/>
          <a:p>
            <a:r>
              <a:rPr lang="en-GB" dirty="0">
                <a:solidFill>
                  <a:schemeClr val="bg1"/>
                </a:solidFill>
              </a:rPr>
              <a:t>Listening to People (Part 1)</a:t>
            </a:r>
          </a:p>
        </p:txBody>
      </p:sp>
      <p:sp>
        <p:nvSpPr>
          <p:cNvPr id="4" name="Subtitle 2">
            <a:extLst>
              <a:ext uri="{FF2B5EF4-FFF2-40B4-BE49-F238E27FC236}">
                <a16:creationId xmlns:a16="http://schemas.microsoft.com/office/drawing/2014/main" id="{0FAA8039-2F0B-4917-880C-5BC3DBAA2D20}"/>
              </a:ext>
            </a:extLst>
          </p:cNvPr>
          <p:cNvSpPr>
            <a:spLocks noGrp="1"/>
          </p:cNvSpPr>
          <p:nvPr>
            <p:ph type="subTitle" idx="1"/>
          </p:nvPr>
        </p:nvSpPr>
        <p:spPr>
          <a:xfrm>
            <a:off x="400825" y="4547253"/>
            <a:ext cx="6358871" cy="634004"/>
          </a:xfrm>
        </p:spPr>
        <p:txBody>
          <a:bodyPr/>
          <a:lstStyle/>
          <a:p>
            <a:r>
              <a:rPr lang="en-GB" dirty="0"/>
              <a:t>Training for Primary Care Contractors</a:t>
            </a:r>
          </a:p>
        </p:txBody>
      </p:sp>
      <p:pic>
        <p:nvPicPr>
          <p:cNvPr id="2" name="Audio 1">
            <a:hlinkClick r:id="" action="ppaction://media"/>
            <a:extLst>
              <a:ext uri="{FF2B5EF4-FFF2-40B4-BE49-F238E27FC236}">
                <a16:creationId xmlns:a16="http://schemas.microsoft.com/office/drawing/2014/main" id="{FC898742-C871-1148-2D2E-15D65BC2D51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608127129"/>
      </p:ext>
    </p:extLst>
  </p:cSld>
  <p:clrMapOvr>
    <a:masterClrMapping/>
  </p:clrMapOvr>
  <mc:AlternateContent xmlns:mc="http://schemas.openxmlformats.org/markup-compatibility/2006" xmlns:p14="http://schemas.microsoft.com/office/powerpoint/2010/main">
    <mc:Choice Requires="p14">
      <p:transition spd="slow" p14:dur="2000" advTm="12735"/>
    </mc:Choice>
    <mc:Fallback xmlns="">
      <p:transition spd="slow" advTm="12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0E37E4-9A04-491B-307D-032B85CA91D5}"/>
              </a:ext>
            </a:extLst>
          </p:cNvPr>
          <p:cNvSpPr txBox="1"/>
          <p:nvPr/>
        </p:nvSpPr>
        <p:spPr>
          <a:xfrm>
            <a:off x="185057" y="208542"/>
            <a:ext cx="11821885" cy="5693866"/>
          </a:xfrm>
          <a:prstGeom prst="rect">
            <a:avLst/>
          </a:prstGeom>
          <a:noFill/>
        </p:spPr>
        <p:txBody>
          <a:bodyPr wrap="square">
            <a:spAutoFit/>
          </a:bodyPr>
          <a:lstStyle/>
          <a:p>
            <a:pPr>
              <a:spcBef>
                <a:spcPts val="0"/>
              </a:spcBef>
            </a:pPr>
            <a:r>
              <a:rPr lang="en-GB" sz="2800" b="1" dirty="0">
                <a:solidFill>
                  <a:schemeClr val="accent1"/>
                </a:solidFill>
                <a:latin typeface="Calibri" panose="020F0502020204030204" pitchFamily="34" charset="0"/>
                <a:cs typeface="Arial" panose="020B0604020202020204" pitchFamily="34" charset="0"/>
              </a:rPr>
              <a:t>Aim</a:t>
            </a:r>
          </a:p>
          <a:p>
            <a:pPr>
              <a:spcBef>
                <a:spcPts val="0"/>
              </a:spcBef>
            </a:pPr>
            <a:r>
              <a:rPr lang="en-GB" sz="2800" dirty="0">
                <a:latin typeface="Calibri" panose="020F0502020204030204" pitchFamily="34" charset="0"/>
                <a:cs typeface="Arial" panose="020B0604020202020204" pitchFamily="34" charset="0"/>
              </a:rPr>
              <a:t>To summarise the key changes from PTR to LTP and provide practical guidance on how primary care contractors can apply the LTP requirements in their day-to-day work.</a:t>
            </a:r>
          </a:p>
          <a:p>
            <a:pPr>
              <a:spcBef>
                <a:spcPts val="0"/>
              </a:spcBef>
            </a:pPr>
            <a:endParaRPr lang="en-GB" sz="2800" dirty="0">
              <a:latin typeface="Calibri" panose="020F0502020204030204" pitchFamily="34" charset="0"/>
              <a:cs typeface="Arial" panose="020B0604020202020204" pitchFamily="34" charset="0"/>
            </a:endParaRPr>
          </a:p>
          <a:p>
            <a:pPr>
              <a:spcBef>
                <a:spcPts val="0"/>
              </a:spcBef>
            </a:pPr>
            <a:r>
              <a:rPr lang="en-GB" sz="2800" b="1" dirty="0">
                <a:solidFill>
                  <a:schemeClr val="accent1"/>
                </a:solidFill>
                <a:latin typeface="Calibri" panose="020F0502020204030204" pitchFamily="34" charset="0"/>
                <a:cs typeface="Arial" panose="020B0604020202020204" pitchFamily="34" charset="0"/>
              </a:rPr>
              <a:t>Objectives</a:t>
            </a:r>
          </a:p>
          <a:p>
            <a:pPr marL="342900" indent="-342900">
              <a:spcBef>
                <a:spcPts val="0"/>
              </a:spcBef>
              <a:buFont typeface="Arial" panose="020B0604020202020204" pitchFamily="34" charset="0"/>
              <a:buChar char="•"/>
            </a:pPr>
            <a:r>
              <a:rPr lang="en-GB" sz="2800" dirty="0">
                <a:solidFill>
                  <a:schemeClr val="tx1"/>
                </a:solidFill>
                <a:latin typeface="Calibri" panose="020F0502020204030204" pitchFamily="34" charset="0"/>
                <a:cs typeface="Arial" panose="020B0604020202020204" pitchFamily="34" charset="0"/>
              </a:rPr>
              <a:t>To understand the key differences between PTR and LTP.</a:t>
            </a:r>
          </a:p>
          <a:p>
            <a:pPr marL="342900" indent="-342900">
              <a:spcBef>
                <a:spcPts val="0"/>
              </a:spcBef>
              <a:buFont typeface="Arial" panose="020B0604020202020204" pitchFamily="34" charset="0"/>
              <a:buChar char="•"/>
            </a:pPr>
            <a:r>
              <a:rPr lang="en-GB" sz="2800" dirty="0">
                <a:solidFill>
                  <a:schemeClr val="tx1"/>
                </a:solidFill>
                <a:latin typeface="Calibri" panose="020F0502020204030204" pitchFamily="34" charset="0"/>
                <a:cs typeface="Arial" panose="020B0604020202020204" pitchFamily="34" charset="0"/>
              </a:rPr>
              <a:t>To gain</a:t>
            </a:r>
            <a:r>
              <a:rPr lang="en-GB" sz="2800" dirty="0">
                <a:latin typeface="Calibri" panose="020F0502020204030204" pitchFamily="34" charset="0"/>
                <a:cs typeface="Arial" panose="020B0604020202020204" pitchFamily="34" charset="0"/>
              </a:rPr>
              <a:t> practical guidance on complaints handling in line with LTP.</a:t>
            </a:r>
            <a:endParaRPr lang="en-GB" sz="2800" dirty="0">
              <a:solidFill>
                <a:schemeClr val="tx1"/>
              </a:solidFill>
              <a:latin typeface="Calibri" panose="020F0502020204030204" pitchFamily="34" charset="0"/>
              <a:cs typeface="Arial" panose="020B0604020202020204" pitchFamily="34" charset="0"/>
            </a:endParaRPr>
          </a:p>
          <a:p>
            <a:pPr marL="342900" indent="-342900">
              <a:spcBef>
                <a:spcPts val="0"/>
              </a:spcBef>
              <a:buFont typeface="Arial" panose="020B0604020202020204" pitchFamily="34" charset="0"/>
              <a:buChar char="•"/>
            </a:pPr>
            <a:r>
              <a:rPr lang="en-GB" sz="2800" dirty="0">
                <a:solidFill>
                  <a:schemeClr val="tx1"/>
                </a:solidFill>
                <a:latin typeface="Calibri" panose="020F0502020204030204" pitchFamily="34" charset="0"/>
                <a:cs typeface="Arial" panose="020B0604020202020204" pitchFamily="34" charset="0"/>
              </a:rPr>
              <a:t>To understand the revised timescales for managing complaints.</a:t>
            </a:r>
          </a:p>
          <a:p>
            <a:pPr marL="342900" indent="-342900">
              <a:spcBef>
                <a:spcPts val="0"/>
              </a:spcBef>
              <a:buFont typeface="Arial" panose="020B0604020202020204" pitchFamily="34" charset="0"/>
              <a:buChar char="•"/>
            </a:pPr>
            <a:r>
              <a:rPr lang="en-GB" sz="2800" dirty="0">
                <a:solidFill>
                  <a:schemeClr val="tx1"/>
                </a:solidFill>
                <a:latin typeface="Calibri" panose="020F0502020204030204" pitchFamily="34" charset="0"/>
                <a:cs typeface="Arial" panose="020B0604020202020204" pitchFamily="34" charset="0"/>
              </a:rPr>
              <a:t>To clarify how complaints relating to primary care contractors are managed by BCUHB.</a:t>
            </a:r>
          </a:p>
          <a:p>
            <a:pPr marL="342900" indent="-342900">
              <a:spcBef>
                <a:spcPts val="0"/>
              </a:spcBef>
              <a:buFont typeface="Arial" panose="020B0604020202020204" pitchFamily="34" charset="0"/>
              <a:buChar char="•"/>
            </a:pPr>
            <a:r>
              <a:rPr lang="en-GB" sz="2800" dirty="0">
                <a:latin typeface="Calibri" panose="020F0502020204030204" pitchFamily="34" charset="0"/>
                <a:cs typeface="Arial" panose="020B0604020202020204" pitchFamily="34" charset="0"/>
              </a:rPr>
              <a:t>To develop knowledge and confidence to design appropriate in-house policies, guidance, and work flows. </a:t>
            </a:r>
            <a:endParaRPr lang="en-GB" sz="2800" dirty="0">
              <a:solidFill>
                <a:schemeClr val="tx1"/>
              </a:solidFill>
              <a:latin typeface="Calibri" panose="020F0502020204030204" pitchFamily="34" charset="0"/>
              <a:cs typeface="Arial" panose="020B0604020202020204" pitchFamily="34" charset="0"/>
            </a:endParaRPr>
          </a:p>
        </p:txBody>
      </p:sp>
      <p:pic>
        <p:nvPicPr>
          <p:cNvPr id="3" name="Audio 2">
            <a:hlinkClick r:id="" action="ppaction://media"/>
            <a:extLst>
              <a:ext uri="{FF2B5EF4-FFF2-40B4-BE49-F238E27FC236}">
                <a16:creationId xmlns:a16="http://schemas.microsoft.com/office/drawing/2014/main" id="{0B7E5266-1D5A-B570-2DA3-457A4CAC55A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11228634"/>
      </p:ext>
    </p:extLst>
  </p:cSld>
  <p:clrMapOvr>
    <a:masterClrMapping/>
  </p:clrMapOvr>
  <p:transition spd="med" advTm="5083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FE2C73C-3FBC-2206-113F-BEE14799E878}"/>
              </a:ext>
            </a:extLst>
          </p:cNvPr>
          <p:cNvSpPr txBox="1"/>
          <p:nvPr/>
        </p:nvSpPr>
        <p:spPr>
          <a:xfrm>
            <a:off x="96252" y="171085"/>
            <a:ext cx="11999495" cy="63709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2800" b="1" dirty="0">
                <a:solidFill>
                  <a:srgbClr val="002060"/>
                </a:solidFill>
                <a:cs typeface="Arial" panose="020B0604020202020204" pitchFamily="34" charset="0"/>
              </a:rPr>
              <a:t>Summary of key changes between PTR and LTP</a:t>
            </a:r>
          </a:p>
          <a:p>
            <a:endParaRPr lang="en-GB" sz="2000" dirty="0">
              <a:cs typeface="Arial" panose="020B0604020202020204" pitchFamily="34" charset="0"/>
            </a:endParaRPr>
          </a:p>
          <a:p>
            <a:r>
              <a:rPr lang="en-GB" sz="2000" dirty="0">
                <a:cs typeface="Arial" panose="020B0604020202020204" pitchFamily="34" charset="0"/>
              </a:rPr>
              <a:t>Summary of key changes: </a:t>
            </a:r>
            <a:br>
              <a:rPr lang="en-GB" sz="2000" dirty="0">
                <a:cs typeface="Arial" panose="020B0604020202020204" pitchFamily="34" charset="0"/>
              </a:rPr>
            </a:br>
            <a:endParaRPr lang="en-GB" sz="2000" dirty="0">
              <a:cs typeface="Arial" panose="020B0604020202020204" pitchFamily="34" charset="0"/>
            </a:endParaRPr>
          </a:p>
          <a:p>
            <a:pPr marL="285750" lvl="0" indent="-285750">
              <a:buFont typeface="Arial" panose="020B0604020202020204" pitchFamily="34" charset="0"/>
              <a:buChar char="•"/>
            </a:pPr>
            <a:r>
              <a:rPr lang="en-GB" sz="2000" dirty="0">
                <a:cs typeface="Arial" panose="020B0604020202020204" pitchFamily="34" charset="0"/>
              </a:rPr>
              <a:t>A stronger focus on a person-centred approach, ensuring attention is given to what matters most to the individual and the outcomes they hope to achieve from raising a concern.</a:t>
            </a:r>
          </a:p>
          <a:p>
            <a:pPr marL="285750" lvl="0" indent="-285750">
              <a:buFont typeface="Arial" panose="020B0604020202020204" pitchFamily="34" charset="0"/>
              <a:buChar char="•"/>
            </a:pPr>
            <a:r>
              <a:rPr lang="en-GB" sz="2000" dirty="0">
                <a:cs typeface="Arial" panose="020B0604020202020204" pitchFamily="34" charset="0"/>
              </a:rPr>
              <a:t>Individuals will receive a clear explanation of events, along with identified learning and actions where appropriate.</a:t>
            </a:r>
          </a:p>
          <a:p>
            <a:pPr marL="285750" lvl="0" indent="-285750">
              <a:buFont typeface="Arial" panose="020B0604020202020204" pitchFamily="34" charset="0"/>
              <a:buChar char="•"/>
            </a:pPr>
            <a:r>
              <a:rPr lang="en-GB" sz="2000" dirty="0">
                <a:cs typeface="Arial" panose="020B0604020202020204" pitchFamily="34" charset="0"/>
              </a:rPr>
              <a:t>Introduction of a two-stage process:</a:t>
            </a:r>
          </a:p>
          <a:p>
            <a:pPr marL="1080000" lvl="4" indent="-342900">
              <a:buFont typeface="Courier New" panose="02070309020205020404" pitchFamily="49" charset="0"/>
              <a:buChar char="o"/>
            </a:pPr>
            <a:r>
              <a:rPr lang="en-GB" sz="2000" dirty="0">
                <a:cs typeface="Arial" panose="020B0604020202020204" pitchFamily="34" charset="0"/>
              </a:rPr>
              <a:t>Stage 1: Listen, Act (Early Resolution).</a:t>
            </a:r>
          </a:p>
          <a:p>
            <a:pPr marL="1080000" lvl="1" indent="-342900">
              <a:buFont typeface="Courier New" panose="02070309020205020404" pitchFamily="49" charset="0"/>
              <a:buChar char="o"/>
            </a:pPr>
            <a:r>
              <a:rPr lang="en-GB" sz="2000" dirty="0">
                <a:cs typeface="Arial" panose="020B0604020202020204" pitchFamily="34" charset="0"/>
              </a:rPr>
              <a:t>Stage 2: Investigate, Respond and Learn (Formal Investigation).</a:t>
            </a:r>
          </a:p>
          <a:p>
            <a:pPr marL="285750" indent="-285750">
              <a:buFont typeface="Arial" panose="020B0604020202020204" pitchFamily="34" charset="0"/>
              <a:buChar char="•"/>
            </a:pPr>
            <a:r>
              <a:rPr lang="en-GB" sz="2000" dirty="0">
                <a:cs typeface="Arial" panose="020B0604020202020204" pitchFamily="34" charset="0"/>
              </a:rPr>
              <a:t>Introduction of a mandatory listening discussion, requiring an in-person, phone, or video discussion following acknowledgment a concern. However, participation in this discussion remains entirely at the individuals discretion. </a:t>
            </a:r>
          </a:p>
          <a:p>
            <a:pPr marL="285750" indent="-285750">
              <a:buFont typeface="Arial" panose="020B0604020202020204" pitchFamily="34" charset="0"/>
              <a:buChar char="•"/>
            </a:pPr>
            <a:r>
              <a:rPr lang="en-GB" sz="2000" dirty="0">
                <a:cs typeface="Arial" panose="020B0604020202020204" pitchFamily="34" charset="0"/>
              </a:rPr>
              <a:t>A new early resolution stage, allowing up to 10 working days for rapid and compassionate resolution before escalation. </a:t>
            </a:r>
          </a:p>
          <a:p>
            <a:pPr marL="285750" indent="-285750">
              <a:buFont typeface="Arial" panose="020B0604020202020204" pitchFamily="34" charset="0"/>
              <a:buChar char="•"/>
            </a:pPr>
            <a:r>
              <a:rPr lang="en-GB" sz="2000" dirty="0">
                <a:cs typeface="Arial" panose="020B0604020202020204" pitchFamily="34" charset="0"/>
              </a:rPr>
              <a:t>Revised timescales</a:t>
            </a:r>
          </a:p>
          <a:p>
            <a:pPr marL="1080000" lvl="1" indent="-342900">
              <a:buFont typeface="Courier New" panose="02070309020205020404" pitchFamily="49" charset="0"/>
              <a:buChar char="o"/>
            </a:pPr>
            <a:r>
              <a:rPr lang="en-GB" sz="2000" dirty="0">
                <a:cs typeface="Arial" panose="020B0604020202020204" pitchFamily="34" charset="0"/>
              </a:rPr>
              <a:t>Acknowledgement within 5 working days. </a:t>
            </a:r>
          </a:p>
          <a:p>
            <a:pPr marL="1080000" lvl="1" indent="-342900">
              <a:buFont typeface="Courier New" panose="02070309020205020404" pitchFamily="49" charset="0"/>
              <a:buChar char="o"/>
            </a:pPr>
            <a:r>
              <a:rPr lang="en-GB" sz="2000" dirty="0">
                <a:cs typeface="Arial" panose="020B0604020202020204" pitchFamily="34" charset="0"/>
              </a:rPr>
              <a:t>Stage 1 resolution within 10 working days. </a:t>
            </a:r>
          </a:p>
          <a:p>
            <a:pPr marL="1080000" lvl="1" indent="-342900">
              <a:buFont typeface="Courier New" panose="02070309020205020404" pitchFamily="49" charset="0"/>
              <a:buChar char="o"/>
            </a:pPr>
            <a:r>
              <a:rPr lang="en-GB" sz="2000" dirty="0">
                <a:cs typeface="Arial" panose="020B0604020202020204" pitchFamily="34" charset="0"/>
              </a:rPr>
              <a:t>Stage 2 responses within 30, 60, 90, 120 or 127 working days, depending on triage.</a:t>
            </a:r>
            <a:endParaRPr lang="en-GB" sz="2000" dirty="0"/>
          </a:p>
        </p:txBody>
      </p:sp>
      <p:pic>
        <p:nvPicPr>
          <p:cNvPr id="5" name="Audio 4">
            <a:hlinkClick r:id="" action="ppaction://media"/>
            <a:extLst>
              <a:ext uri="{FF2B5EF4-FFF2-40B4-BE49-F238E27FC236}">
                <a16:creationId xmlns:a16="http://schemas.microsoft.com/office/drawing/2014/main" id="{8A33288C-FA34-DF01-1471-766C4510F75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405383435"/>
      </p:ext>
    </p:extLst>
  </p:cSld>
  <p:clrMapOvr>
    <a:masterClrMapping/>
  </p:clrMapOvr>
  <p:transition spd="med" advTm="12378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CBCED12-84EC-A361-1764-384151439424}"/>
              </a:ext>
            </a:extLst>
          </p:cNvPr>
          <p:cNvSpPr>
            <a:spLocks noGrp="1"/>
          </p:cNvSpPr>
          <p:nvPr>
            <p:ph type="title"/>
          </p:nvPr>
        </p:nvSpPr>
        <p:spPr>
          <a:xfrm>
            <a:off x="266700" y="358392"/>
            <a:ext cx="8596668" cy="746927"/>
          </a:xfrm>
        </p:spPr>
        <p:txBody>
          <a:bodyPr>
            <a:noAutofit/>
          </a:bodyPr>
          <a:lstStyle/>
          <a:p>
            <a:r>
              <a:rPr lang="en-GB" b="1" kern="100" dirty="0">
                <a:solidFill>
                  <a:srgbClr val="002060"/>
                </a:solidFill>
                <a:latin typeface="+mn-lt"/>
                <a:ea typeface="Yu Gothic Light" panose="020B0300000000000000" pitchFamily="34" charset="-128"/>
                <a:cs typeface="Arial" panose="020B0604020202020204" pitchFamily="34" charset="0"/>
              </a:rPr>
              <a:t>The Four Principles of Listening to People</a:t>
            </a:r>
            <a:br>
              <a:rPr lang="en-GB" sz="2400" b="1" kern="100" dirty="0">
                <a:latin typeface="Arial" panose="020B0604020202020204" pitchFamily="34" charset="0"/>
                <a:ea typeface="Yu Gothic Light" panose="020B0300000000000000" pitchFamily="34" charset="-128"/>
                <a:cs typeface="Arial" panose="020B0604020202020204" pitchFamily="34" charset="0"/>
              </a:rPr>
            </a:br>
            <a:endParaRPr lang="en-GB" sz="2400" dirty="0"/>
          </a:p>
        </p:txBody>
      </p:sp>
      <p:sp>
        <p:nvSpPr>
          <p:cNvPr id="9" name="TextBox 8">
            <a:extLst>
              <a:ext uri="{FF2B5EF4-FFF2-40B4-BE49-F238E27FC236}">
                <a16:creationId xmlns:a16="http://schemas.microsoft.com/office/drawing/2014/main" id="{D4BC9723-0BBE-2AFD-742D-D1FCACF41F11}"/>
              </a:ext>
            </a:extLst>
          </p:cNvPr>
          <p:cNvSpPr txBox="1"/>
          <p:nvPr/>
        </p:nvSpPr>
        <p:spPr>
          <a:xfrm>
            <a:off x="266700" y="883431"/>
            <a:ext cx="11658600" cy="4742580"/>
          </a:xfrm>
          <a:prstGeom prst="rect">
            <a:avLst/>
          </a:prstGeom>
          <a:noFill/>
        </p:spPr>
        <p:txBody>
          <a:bodyPr wrap="square">
            <a:spAutoFit/>
          </a:bodyPr>
          <a:lstStyle/>
          <a:p>
            <a:pPr lvl="0">
              <a:lnSpc>
                <a:spcPct val="106000"/>
              </a:lnSpc>
              <a:buSzPts val="1200"/>
            </a:pPr>
            <a:r>
              <a:rPr lang="en-GB" sz="2200" kern="0" dirty="0">
                <a:ea typeface="Calibri" panose="020F0502020204030204" pitchFamily="34" charset="0"/>
                <a:cs typeface="Arial" panose="020B0604020202020204" pitchFamily="34" charset="0"/>
              </a:rPr>
              <a:t>The </a:t>
            </a:r>
            <a:r>
              <a:rPr lang="en-GB" sz="2200" b="1" kern="0" dirty="0">
                <a:solidFill>
                  <a:srgbClr val="002060"/>
                </a:solidFill>
                <a:ea typeface="Calibri" panose="020F0502020204030204" pitchFamily="34" charset="0"/>
                <a:cs typeface="Arial" panose="020B0604020202020204" pitchFamily="34" charset="0"/>
              </a:rPr>
              <a:t>first principle </a:t>
            </a:r>
            <a:r>
              <a:rPr lang="en-GB" sz="2200" kern="0" dirty="0">
                <a:ea typeface="Calibri" panose="020F0502020204030204" pitchFamily="34" charset="0"/>
                <a:cs typeface="Arial" panose="020B0604020202020204" pitchFamily="34" charset="0"/>
              </a:rPr>
              <a:t>of Listening to People</a:t>
            </a:r>
            <a:r>
              <a:rPr lang="en-GB" sz="2200" b="1" kern="0" dirty="0">
                <a:ea typeface="Calibri" panose="020F0502020204030204" pitchFamily="34" charset="0"/>
                <a:cs typeface="Arial" panose="020B0604020202020204" pitchFamily="34" charset="0"/>
              </a:rPr>
              <a:t> </a:t>
            </a:r>
            <a:r>
              <a:rPr lang="en-GB" sz="2200" kern="0" dirty="0">
                <a:ea typeface="Calibri" panose="020F0502020204030204" pitchFamily="34" charset="0"/>
                <a:cs typeface="Arial" panose="020B0604020202020204" pitchFamily="34" charset="0"/>
              </a:rPr>
              <a:t>is that people raising concerns are actively listened to; are treated with respect, courtesy and in a compassionate manner, and have their rights and options explained to them in a way that they can understand and that is accessible to their specific needs.</a:t>
            </a:r>
            <a:endParaRPr lang="en-GB" sz="2200" kern="100" dirty="0">
              <a:ea typeface="Aptos" panose="020B0004020202020204" pitchFamily="34" charset="0"/>
              <a:cs typeface="Arial" panose="020B0604020202020204" pitchFamily="34" charset="0"/>
            </a:endParaRPr>
          </a:p>
          <a:p>
            <a:pPr lvl="0">
              <a:lnSpc>
                <a:spcPct val="106000"/>
              </a:lnSpc>
              <a:buSzPts val="1200"/>
            </a:pPr>
            <a:r>
              <a:rPr lang="en-GB" sz="2200" kern="0" dirty="0">
                <a:ea typeface="Calibri" panose="020F0502020204030204" pitchFamily="34" charset="0"/>
                <a:cs typeface="Arial" panose="020B0604020202020204" pitchFamily="34" charset="0"/>
              </a:rPr>
              <a:t>The </a:t>
            </a:r>
            <a:r>
              <a:rPr lang="en-GB" sz="2200" b="1" kern="0" dirty="0">
                <a:solidFill>
                  <a:srgbClr val="002060"/>
                </a:solidFill>
                <a:ea typeface="Calibri" panose="020F0502020204030204" pitchFamily="34" charset="0"/>
                <a:cs typeface="Arial" panose="020B0604020202020204" pitchFamily="34" charset="0"/>
              </a:rPr>
              <a:t>second principle </a:t>
            </a:r>
            <a:r>
              <a:rPr lang="en-GB" sz="2200" kern="0" dirty="0">
                <a:ea typeface="Calibri" panose="020F0502020204030204" pitchFamily="34" charset="0"/>
                <a:cs typeface="Arial" panose="020B0604020202020204" pitchFamily="34" charset="0"/>
              </a:rPr>
              <a:t>is that concerns will be effectively investigated in a proportionate manner, the timeframe for completion is discussed and communicated at the start of the process, keeping people informed on progress and any delays, and involving them in the investigation process where practicable. </a:t>
            </a:r>
          </a:p>
          <a:p>
            <a:pPr lvl="0">
              <a:lnSpc>
                <a:spcPct val="106000"/>
              </a:lnSpc>
              <a:buSzPts val="1200"/>
            </a:pPr>
            <a:r>
              <a:rPr lang="en-GB" sz="2200" kern="0" dirty="0">
                <a:ea typeface="Calibri" panose="020F0502020204030204" pitchFamily="34" charset="0"/>
                <a:cs typeface="Arial" panose="020B0604020202020204" pitchFamily="34" charset="0"/>
              </a:rPr>
              <a:t>The </a:t>
            </a:r>
            <a:r>
              <a:rPr lang="en-GB" sz="2200" b="1" kern="0" dirty="0">
                <a:solidFill>
                  <a:srgbClr val="002060"/>
                </a:solidFill>
                <a:ea typeface="Calibri" panose="020F0502020204030204" pitchFamily="34" charset="0"/>
                <a:cs typeface="Arial" panose="020B0604020202020204" pitchFamily="34" charset="0"/>
              </a:rPr>
              <a:t>third principle </a:t>
            </a:r>
            <a:r>
              <a:rPr lang="en-GB" sz="2200" kern="0" dirty="0">
                <a:ea typeface="Calibri" panose="020F0502020204030204" pitchFamily="34" charset="0"/>
                <a:cs typeface="Arial" panose="020B0604020202020204" pitchFamily="34" charset="0"/>
              </a:rPr>
              <a:t>is that organisations are under a duty to learn from these concerns and report back. They must develop effective actions to prevent reoccurrence. These actions must be shared with the people raising a concern.</a:t>
            </a:r>
          </a:p>
          <a:p>
            <a:pPr>
              <a:lnSpc>
                <a:spcPct val="106000"/>
              </a:lnSpc>
              <a:buSzPts val="1200"/>
            </a:pPr>
            <a:r>
              <a:rPr lang="en-GB" sz="2200" kern="0" dirty="0">
                <a:ea typeface="Calibri" panose="020F0502020204030204" pitchFamily="34" charset="0"/>
                <a:cs typeface="Arial" panose="020B0604020202020204" pitchFamily="34" charset="0"/>
              </a:rPr>
              <a:t>The </a:t>
            </a:r>
            <a:r>
              <a:rPr lang="en-GB" sz="2200" b="1" kern="0" dirty="0">
                <a:solidFill>
                  <a:srgbClr val="002060"/>
                </a:solidFill>
                <a:ea typeface="Calibri" panose="020F0502020204030204" pitchFamily="34" charset="0"/>
                <a:cs typeface="Arial" panose="020B0604020202020204" pitchFamily="34" charset="0"/>
              </a:rPr>
              <a:t>fourth principle </a:t>
            </a:r>
            <a:r>
              <a:rPr lang="en-GB" sz="2200" kern="0" dirty="0">
                <a:ea typeface="Calibri" panose="020F0502020204030204" pitchFamily="34" charset="0"/>
                <a:cs typeface="Arial" panose="020B0604020202020204" pitchFamily="34" charset="0"/>
              </a:rPr>
              <a:t>is that the leaders of organisations must provide assurance that the way in which the organisation handles every concern meets these regulatory requirements effectively, and provides evidence of the learning undertaken. </a:t>
            </a:r>
            <a:endParaRPr lang="en-GB" sz="2200" kern="100" dirty="0">
              <a:ea typeface="Aptos" panose="020B0004020202020204" pitchFamily="34" charset="0"/>
              <a:cs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B5DDCB0C-8082-F786-C850-77B39F11DDC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4154681245"/>
      </p:ext>
    </p:extLst>
  </p:cSld>
  <p:clrMapOvr>
    <a:masterClrMapping/>
  </p:clrMapOvr>
  <p:transition spd="med" advTm="7515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076825D-F013-415C-7785-81AEE9DA7AC7}"/>
              </a:ext>
            </a:extLst>
          </p:cNvPr>
          <p:cNvSpPr>
            <a:spLocks noGrp="1"/>
          </p:cNvSpPr>
          <p:nvPr>
            <p:ph type="body" sz="quarter" idx="24"/>
          </p:nvPr>
        </p:nvSpPr>
        <p:spPr>
          <a:xfrm>
            <a:off x="433136" y="916069"/>
            <a:ext cx="11550569" cy="5158335"/>
          </a:xfrm>
        </p:spPr>
        <p:txBody>
          <a:bodyPr anchor="ct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600" b="1" i="0" u="none" strike="noStrike" kern="1200" cap="none" spc="0" normalizeH="0" baseline="0" noProof="0" dirty="0">
                <a:ln>
                  <a:noFill/>
                </a:ln>
                <a:solidFill>
                  <a:srgbClr val="002060"/>
                </a:solidFill>
                <a:effectLst/>
                <a:uLnTx/>
                <a:uFillTx/>
                <a:latin typeface="Calibri" panose="020F0502020204030204"/>
                <a:ea typeface="+mn-ea"/>
                <a:cs typeface="+mn-cs"/>
              </a:rPr>
              <a:t>Immediate recording:</a:t>
            </a:r>
            <a:br>
              <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31200" marR="0" lvl="1" indent="-457200" algn="l" defTabSz="914400" rtl="0" eaLnBrk="1" fontAlgn="auto" latinLnBrk="0" hangingPunct="1">
              <a:lnSpc>
                <a:spcPct val="90000"/>
              </a:lnSpc>
              <a:spcBef>
                <a:spcPts val="0"/>
              </a:spcBef>
              <a:spcAft>
                <a:spcPts val="0"/>
              </a:spcAft>
              <a:buClrTx/>
              <a:buSzTx/>
              <a:buFont typeface="+mj-lt"/>
              <a:buAutoNum type="arabicPeriod"/>
              <a:tabLst/>
              <a:defRPr/>
            </a:pPr>
            <a:r>
              <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rPr>
              <a:t>Accept complaint via any route (written, verbal, electronic, in person). </a:t>
            </a:r>
          </a:p>
          <a:p>
            <a:pPr marL="331200" marR="0" lvl="1" indent="-457200" defTabSz="914400" rtl="0" eaLnBrk="1" fontAlgn="auto" latinLnBrk="0" hangingPunct="1">
              <a:lnSpc>
                <a:spcPct val="90000"/>
              </a:lnSpc>
              <a:spcBef>
                <a:spcPts val="0"/>
              </a:spcBef>
              <a:spcAft>
                <a:spcPts val="0"/>
              </a:spcAft>
              <a:buClrTx/>
              <a:buSzTx/>
              <a:buFont typeface="+mj-lt"/>
              <a:buAutoNum type="arabicPeriod"/>
              <a:tabLst/>
              <a:defRPr/>
            </a:pPr>
            <a:r>
              <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rPr>
              <a:t>Record all concerns formally, including those raised verbally, and provide a written copy to the complainant.  </a:t>
            </a:r>
          </a:p>
          <a:p>
            <a:pPr marL="331200" marR="0" lvl="1" indent="-457200" algn="l" defTabSz="914400" rtl="0" eaLnBrk="1" fontAlgn="auto" latinLnBrk="0" hangingPunct="1">
              <a:lnSpc>
                <a:spcPct val="90000"/>
              </a:lnSpc>
              <a:spcBef>
                <a:spcPts val="0"/>
              </a:spcBef>
              <a:spcAft>
                <a:spcPts val="0"/>
              </a:spcAft>
              <a:buClrTx/>
              <a:buSzTx/>
              <a:buFont typeface="+mj-lt"/>
              <a:buAutoNum type="arabicPeriod"/>
              <a:tabLst/>
              <a:defRPr/>
            </a:pPr>
            <a:r>
              <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rPr>
              <a:t>Create a record ensuring it is:</a:t>
            </a:r>
          </a:p>
          <a:p>
            <a:pPr marL="10800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rPr>
              <a:t>Accurate.</a:t>
            </a:r>
          </a:p>
          <a:p>
            <a:pPr marL="10800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rPr>
              <a:t>Complete.</a:t>
            </a:r>
          </a:p>
          <a:p>
            <a:pPr marL="10800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rPr>
              <a:t>Accessible.</a:t>
            </a:r>
          </a:p>
          <a:p>
            <a:pPr marL="10800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rPr>
              <a:t>Timely (contemporaneous).</a:t>
            </a:r>
          </a:p>
          <a:p>
            <a:pPr marL="331200" marR="0" lvl="1" indent="-457200" algn="l" defTabSz="914400" rtl="0" eaLnBrk="1" fontAlgn="auto" latinLnBrk="0" hangingPunct="1">
              <a:lnSpc>
                <a:spcPct val="90000"/>
              </a:lnSpc>
              <a:spcBef>
                <a:spcPts val="0"/>
              </a:spcBef>
              <a:spcAft>
                <a:spcPts val="0"/>
              </a:spcAft>
              <a:buClrTx/>
              <a:buSzTx/>
              <a:buFont typeface="+mj-lt"/>
              <a:buAutoNum type="arabicPeriod"/>
              <a:tabLst/>
              <a:defRPr/>
            </a:pPr>
            <a:r>
              <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rPr>
              <a:t>Check basic validity:</a:t>
            </a:r>
          </a:p>
          <a:p>
            <a:pPr marL="10800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rPr>
              <a:t>Within time limit (normally 12 months; discretion applies). </a:t>
            </a:r>
          </a:p>
          <a:p>
            <a:pPr marL="1080000" marR="0" lvl="3"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GB" sz="2600" b="0" i="0" u="none" strike="noStrike" kern="1200" cap="none" spc="0" normalizeH="0" baseline="0" noProof="0" dirty="0">
                <a:ln>
                  <a:noFill/>
                </a:ln>
                <a:solidFill>
                  <a:prstClr val="black"/>
                </a:solidFill>
                <a:effectLst/>
                <a:uLnTx/>
                <a:uFillTx/>
                <a:latin typeface="Calibri" panose="020F0502020204030204"/>
                <a:ea typeface="+mn-ea"/>
                <a:cs typeface="+mn-cs"/>
              </a:rPr>
              <a:t>Appropriate representative (if raised on behalf of someone).</a:t>
            </a:r>
            <a:endParaRPr lang="en-GB" sz="2600" dirty="0"/>
          </a:p>
        </p:txBody>
      </p:sp>
      <p:sp>
        <p:nvSpPr>
          <p:cNvPr id="15" name="TextBox 14">
            <a:extLst>
              <a:ext uri="{FF2B5EF4-FFF2-40B4-BE49-F238E27FC236}">
                <a16:creationId xmlns:a16="http://schemas.microsoft.com/office/drawing/2014/main" id="{B948D5A0-0CB5-E08E-CCE5-DC737253094C}"/>
              </a:ext>
            </a:extLst>
          </p:cNvPr>
          <p:cNvSpPr txBox="1"/>
          <p:nvPr/>
        </p:nvSpPr>
        <p:spPr>
          <a:xfrm>
            <a:off x="393031" y="260376"/>
            <a:ext cx="11405937"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2800" b="1" dirty="0">
                <a:solidFill>
                  <a:srgbClr val="002060"/>
                </a:solidFill>
              </a:rPr>
              <a:t>Practical Steps When a Concern is Received</a:t>
            </a:r>
          </a:p>
        </p:txBody>
      </p:sp>
      <p:pic>
        <p:nvPicPr>
          <p:cNvPr id="8" name="Audio 7">
            <a:hlinkClick r:id="" action="ppaction://media"/>
            <a:extLst>
              <a:ext uri="{FF2B5EF4-FFF2-40B4-BE49-F238E27FC236}">
                <a16:creationId xmlns:a16="http://schemas.microsoft.com/office/drawing/2014/main" id="{C079E9A9-3DE4-ACB0-9887-2E77D0F9093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4278907811"/>
      </p:ext>
    </p:extLst>
  </p:cSld>
  <p:clrMapOvr>
    <a:masterClrMapping/>
  </p:clrMapOvr>
  <p:transition spd="med" advTm="1091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0711FF9-49CC-976F-901F-A2D776EA9ADE}"/>
              </a:ext>
            </a:extLst>
          </p:cNvPr>
          <p:cNvSpPr>
            <a:spLocks noGrp="1"/>
          </p:cNvSpPr>
          <p:nvPr>
            <p:ph type="title"/>
          </p:nvPr>
        </p:nvSpPr>
        <p:spPr>
          <a:xfrm>
            <a:off x="838200" y="365125"/>
            <a:ext cx="10515600" cy="887603"/>
          </a:xfrm>
        </p:spPr>
        <p:txBody>
          <a:bodyPr/>
          <a:lstStyle/>
          <a:p>
            <a:r>
              <a:rPr lang="en-GB" b="1" dirty="0">
                <a:solidFill>
                  <a:srgbClr val="002060"/>
                </a:solidFill>
                <a:latin typeface="+mn-lt"/>
              </a:rPr>
              <a:t>Practical Steps to Triage a Concern</a:t>
            </a:r>
          </a:p>
        </p:txBody>
      </p:sp>
      <p:sp>
        <p:nvSpPr>
          <p:cNvPr id="5" name="Content Placeholder 2">
            <a:extLst>
              <a:ext uri="{FF2B5EF4-FFF2-40B4-BE49-F238E27FC236}">
                <a16:creationId xmlns:a16="http://schemas.microsoft.com/office/drawing/2014/main" id="{29B48F5A-1C22-B515-9073-02E3FEF48435}"/>
              </a:ext>
            </a:extLst>
          </p:cNvPr>
          <p:cNvSpPr txBox="1">
            <a:spLocks/>
          </p:cNvSpPr>
          <p:nvPr/>
        </p:nvSpPr>
        <p:spPr>
          <a:xfrm>
            <a:off x="838200" y="1252728"/>
            <a:ext cx="9122229" cy="40853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lnSpcReduction="10000"/>
          </a:bodyPr>
          <a:lstStyle>
            <a:lvl1pPr marL="0" marR="0" indent="0" algn="l" defTabSz="914400" rtl="0" eaLnBrk="1" latinLnBrk="0" hangingPunct="1">
              <a:lnSpc>
                <a:spcPct val="90000"/>
              </a:lnSpc>
              <a:spcBef>
                <a:spcPts val="1000"/>
              </a:spcBef>
              <a:spcAft>
                <a:spcPts val="0"/>
              </a:spcAft>
              <a:buClrTx/>
              <a:buSzTx/>
              <a:buFontTx/>
              <a:buNone/>
              <a:tabLst/>
              <a:defRPr sz="1600" b="1" i="0" u="none" strike="noStrike" cap="none" spc="0" baseline="0">
                <a:solidFill>
                  <a:schemeClr val="accent1"/>
                </a:solidFill>
                <a:uFillTx/>
                <a:latin typeface="Arial"/>
                <a:ea typeface="Arial"/>
                <a:cs typeface="Arial"/>
                <a:sym typeface="Arial"/>
              </a:defRPr>
            </a:lvl1pPr>
            <a:lvl2pPr marL="0" marR="0" indent="457200" algn="l" defTabSz="914400" rtl="0" eaLnBrk="1" latinLnBrk="0" hangingPunct="1">
              <a:lnSpc>
                <a:spcPct val="90000"/>
              </a:lnSpc>
              <a:spcBef>
                <a:spcPts val="1000"/>
              </a:spcBef>
              <a:spcAft>
                <a:spcPts val="0"/>
              </a:spcAft>
              <a:buClrTx/>
              <a:buSzTx/>
              <a:buFontTx/>
              <a:buNone/>
              <a:tabLst/>
              <a:defRPr sz="1600" b="1" i="0" u="none" strike="noStrike" cap="none" spc="0" baseline="0">
                <a:solidFill>
                  <a:schemeClr val="accent1"/>
                </a:solidFill>
                <a:uFillTx/>
                <a:latin typeface="Arial"/>
                <a:ea typeface="Arial"/>
                <a:cs typeface="Arial"/>
                <a:sym typeface="Arial"/>
              </a:defRPr>
            </a:lvl2pPr>
            <a:lvl3pPr marL="0" marR="0" indent="914400" algn="l" defTabSz="914400" rtl="0" eaLnBrk="1" latinLnBrk="0" hangingPunct="1">
              <a:lnSpc>
                <a:spcPct val="90000"/>
              </a:lnSpc>
              <a:spcBef>
                <a:spcPts val="1000"/>
              </a:spcBef>
              <a:spcAft>
                <a:spcPts val="0"/>
              </a:spcAft>
              <a:buClrTx/>
              <a:buSzTx/>
              <a:buFontTx/>
              <a:buNone/>
              <a:tabLst/>
              <a:defRPr sz="1600" b="1" i="0" u="none" strike="noStrike" cap="none" spc="0" baseline="0">
                <a:solidFill>
                  <a:schemeClr val="accent1"/>
                </a:solidFill>
                <a:uFillTx/>
                <a:latin typeface="Arial"/>
                <a:ea typeface="Arial"/>
                <a:cs typeface="Arial"/>
                <a:sym typeface="Arial"/>
              </a:defRPr>
            </a:lvl3pPr>
            <a:lvl4pPr marL="0" marR="0" indent="1371600" algn="l" defTabSz="914400" rtl="0" eaLnBrk="1" latinLnBrk="0" hangingPunct="1">
              <a:lnSpc>
                <a:spcPct val="90000"/>
              </a:lnSpc>
              <a:spcBef>
                <a:spcPts val="1000"/>
              </a:spcBef>
              <a:spcAft>
                <a:spcPts val="0"/>
              </a:spcAft>
              <a:buClrTx/>
              <a:buSzTx/>
              <a:buFontTx/>
              <a:buNone/>
              <a:tabLst/>
              <a:defRPr sz="1600" b="1" i="0" u="none" strike="noStrike" cap="none" spc="0" baseline="0">
                <a:solidFill>
                  <a:schemeClr val="accent1"/>
                </a:solidFill>
                <a:uFillTx/>
                <a:latin typeface="Arial"/>
                <a:ea typeface="Arial"/>
                <a:cs typeface="Arial"/>
                <a:sym typeface="Arial"/>
              </a:defRPr>
            </a:lvl4pPr>
            <a:lvl5pPr marL="0" marR="0" indent="1828800" algn="l" defTabSz="914400" rtl="0" eaLnBrk="1" latinLnBrk="0" hangingPunct="1">
              <a:lnSpc>
                <a:spcPct val="90000"/>
              </a:lnSpc>
              <a:spcBef>
                <a:spcPts val="1000"/>
              </a:spcBef>
              <a:spcAft>
                <a:spcPts val="0"/>
              </a:spcAft>
              <a:buClrTx/>
              <a:buSzTx/>
              <a:buFontTx/>
              <a:buNone/>
              <a:tabLst/>
              <a:defRPr sz="1600" b="1" i="0" u="none" strike="noStrike" cap="none" spc="0" baseline="0">
                <a:solidFill>
                  <a:schemeClr val="accent1"/>
                </a:solidFill>
                <a:uFillTx/>
                <a:latin typeface="Arial"/>
                <a:ea typeface="Arial"/>
                <a:cs typeface="Arial"/>
                <a:sym typeface="Arial"/>
              </a:defRPr>
            </a:lvl5pPr>
            <a:lvl6pPr marL="25146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6pPr>
            <a:lvl7pPr marL="29718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7pPr>
            <a:lvl8pPr marL="34290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8pPr>
            <a:lvl9pPr marL="3886200" marR="0" indent="-228600" algn="l" defTabSz="914400" rtl="0" eaLnBrk="1" latinLnBrk="0" hangingPunct="1">
              <a:lnSpc>
                <a:spcPct val="90000"/>
              </a:lnSpc>
              <a:spcBef>
                <a:spcPts val="1000"/>
              </a:spcBef>
              <a:spcAft>
                <a:spcPts val="0"/>
              </a:spcAft>
              <a:buClrTx/>
              <a:buSzPct val="100000"/>
              <a:buFont typeface="Arial"/>
              <a:buChar char="•"/>
              <a:tabLst/>
              <a:defRPr sz="1800" b="0" i="0" u="none" strike="noStrike" cap="none" spc="0" baseline="0">
                <a:solidFill>
                  <a:srgbClr val="1B2E4A"/>
                </a:solidFill>
                <a:uFillTx/>
                <a:latin typeface="Arial"/>
                <a:ea typeface="Arial"/>
                <a:cs typeface="Arial"/>
                <a:sym typeface="Arial"/>
              </a:defRPr>
            </a:lvl9pPr>
          </a:lstStyle>
          <a:p>
            <a:r>
              <a:rPr lang="en-GB" sz="2800" dirty="0">
                <a:solidFill>
                  <a:schemeClr val="tx1"/>
                </a:solidFill>
                <a:latin typeface="+mn-lt"/>
              </a:rPr>
              <a:t>Initial triage assessment: </a:t>
            </a:r>
          </a:p>
          <a:p>
            <a:r>
              <a:rPr lang="en-GB" sz="2800" b="0" dirty="0">
                <a:solidFill>
                  <a:schemeClr val="tx1"/>
                </a:solidFill>
                <a:latin typeface="+mn-lt"/>
              </a:rPr>
              <a:t>Establish core factors and assess the complaint against:</a:t>
            </a:r>
          </a:p>
          <a:p>
            <a:pPr marL="342900" indent="-342900">
              <a:spcBef>
                <a:spcPts val="500"/>
              </a:spcBef>
              <a:buFont typeface="Arial" panose="020B0604020202020204" pitchFamily="34" charset="0"/>
              <a:buChar char="•"/>
            </a:pPr>
            <a:r>
              <a:rPr lang="en-GB" sz="2800" b="0" dirty="0">
                <a:solidFill>
                  <a:schemeClr val="tx1"/>
                </a:solidFill>
                <a:latin typeface="+mn-lt"/>
              </a:rPr>
              <a:t> Severity of harm (actual or alleged).</a:t>
            </a:r>
          </a:p>
          <a:p>
            <a:pPr marL="342900" indent="-342900">
              <a:spcBef>
                <a:spcPts val="500"/>
              </a:spcBef>
              <a:buFont typeface="Arial" panose="020B0604020202020204" pitchFamily="34" charset="0"/>
              <a:buChar char="•"/>
            </a:pPr>
            <a:r>
              <a:rPr lang="en-GB" sz="2800" b="0" dirty="0">
                <a:solidFill>
                  <a:schemeClr val="tx1"/>
                </a:solidFill>
                <a:latin typeface="+mn-lt"/>
              </a:rPr>
              <a:t> Complexity of issues.</a:t>
            </a:r>
          </a:p>
          <a:p>
            <a:pPr marL="342900" indent="-342900">
              <a:spcBef>
                <a:spcPts val="500"/>
              </a:spcBef>
              <a:buFont typeface="Arial" panose="020B0604020202020204" pitchFamily="34" charset="0"/>
              <a:buChar char="•"/>
            </a:pPr>
            <a:r>
              <a:rPr lang="en-GB" sz="2800" b="0" dirty="0">
                <a:solidFill>
                  <a:schemeClr val="tx1"/>
                </a:solidFill>
                <a:latin typeface="+mn-lt"/>
              </a:rPr>
              <a:t> Organisations involved.</a:t>
            </a:r>
          </a:p>
          <a:p>
            <a:pPr marL="342900" lvl="2" indent="-342900">
              <a:spcBef>
                <a:spcPts val="500"/>
              </a:spcBef>
              <a:buFont typeface="Arial" panose="020B0604020202020204" pitchFamily="34" charset="0"/>
              <a:buChar char="•"/>
            </a:pPr>
            <a:r>
              <a:rPr lang="en-GB" sz="2800" b="0" dirty="0">
                <a:solidFill>
                  <a:schemeClr val="tx1"/>
                </a:solidFill>
                <a:latin typeface="+mn-lt"/>
              </a:rPr>
              <a:t> Safeguarding / legal factors.</a:t>
            </a:r>
          </a:p>
          <a:p>
            <a:pPr marL="342900" lvl="2" indent="-342900">
              <a:spcBef>
                <a:spcPts val="500"/>
              </a:spcBef>
              <a:buFont typeface="Arial" panose="020B0604020202020204" pitchFamily="34" charset="0"/>
              <a:buChar char="•"/>
            </a:pPr>
            <a:r>
              <a:rPr lang="en-GB" sz="2800" b="0" dirty="0">
                <a:solidFill>
                  <a:schemeClr val="tx1"/>
                </a:solidFill>
                <a:latin typeface="+mn-lt"/>
              </a:rPr>
              <a:t> Desired outcome.</a:t>
            </a:r>
          </a:p>
          <a:p>
            <a:pPr lvl="2" indent="0"/>
            <a:endParaRPr lang="en-GB" sz="2400" b="0" dirty="0">
              <a:solidFill>
                <a:schemeClr val="tx1"/>
              </a:solidFill>
              <a:latin typeface="+mn-lt"/>
            </a:endParaRPr>
          </a:p>
          <a:p>
            <a:r>
              <a:rPr lang="en-GB" sz="2400" b="0" dirty="0">
                <a:solidFill>
                  <a:schemeClr val="tx1"/>
                </a:solidFill>
                <a:latin typeface="+mn-lt"/>
                <a:hlinkClick r:id="rId4" action="ppaction://hlinkfile"/>
              </a:rPr>
              <a:t>Triage Tool</a:t>
            </a:r>
            <a:endParaRPr lang="en-GB" sz="2400" b="0" dirty="0">
              <a:solidFill>
                <a:schemeClr val="tx1"/>
              </a:solidFill>
              <a:latin typeface="+mn-lt"/>
            </a:endParaRPr>
          </a:p>
        </p:txBody>
      </p:sp>
      <p:pic>
        <p:nvPicPr>
          <p:cNvPr id="8" name="Audio 7">
            <a:hlinkClick r:id="" action="ppaction://media"/>
            <a:extLst>
              <a:ext uri="{FF2B5EF4-FFF2-40B4-BE49-F238E27FC236}">
                <a16:creationId xmlns:a16="http://schemas.microsoft.com/office/drawing/2014/main" id="{8B601439-1DF8-4D39-20EB-D6F03BC9C3D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325000" t="-160938" r="-325000" b="-160938"/>
          <a:stretch>
            <a:fillRect/>
          </a:stretch>
        </p:blipFill>
        <p:spPr>
          <a:xfrm>
            <a:off x="9144000" y="5143500"/>
            <a:ext cx="3048000" cy="1714500"/>
          </a:xfrm>
          <a:prstGeom prst="rect">
            <a:avLst/>
          </a:prstGeom>
        </p:spPr>
      </p:pic>
    </p:spTree>
    <p:extLst>
      <p:ext uri="{BB962C8B-B14F-4D97-AF65-F5344CB8AC3E}">
        <p14:creationId xmlns:p14="http://schemas.microsoft.com/office/powerpoint/2010/main" val="3553488880"/>
      </p:ext>
    </p:extLst>
  </p:cSld>
  <p:clrMapOvr>
    <a:masterClrMapping/>
  </p:clrMapOvr>
  <p:transition spd="med" advTm="4248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B2D4A"/>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Result Notification  Slide Pack_v2 [Read-Only]" id="{CFA0448D-EF08-47A2-82C1-674E433D2A0C}" vid="{B96FFD4A-187E-41D2-BD25-4BA6CA42C615}"/>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sult Notification  Slide Pack_v2 [Read-Only]" id="{CFA0448D-EF08-47A2-82C1-674E433D2A0C}" vid="{F8C192AA-EC02-4C6C-879C-2D7A1679DAE9}"/>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B2D4A"/>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67067812E90B04086374E0D1B6FCE5F" ma:contentTypeVersion="19" ma:contentTypeDescription="Create a new document." ma:contentTypeScope="" ma:versionID="7e77e95499516ca26d5f2f62f0d8ef10">
  <xsd:schema xmlns:xsd="http://www.w3.org/2001/XMLSchema" xmlns:xs="http://www.w3.org/2001/XMLSchema" xmlns:p="http://schemas.microsoft.com/office/2006/metadata/properties" xmlns:ns1="http://schemas.microsoft.com/sharepoint/v3" xmlns:ns2="a8d7e25d-e8b8-4d87-ab8a-5604f8f279ef" xmlns:ns3="b3b81ff7-2708-4fbd-9e97-66d034567ccc" targetNamespace="http://schemas.microsoft.com/office/2006/metadata/properties" ma:root="true" ma:fieldsID="b3ba0af3c55b2a66638a0b7023844ffa" ns1:_="" ns2:_="" ns3:_="">
    <xsd:import namespace="http://schemas.microsoft.com/sharepoint/v3"/>
    <xsd:import namespace="a8d7e25d-e8b8-4d87-ab8a-5604f8f279ef"/>
    <xsd:import namespace="b3b81ff7-2708-4fbd-9e97-66d034567ccc"/>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d7e25d-e8b8-4d87-ab8a-5604f8f279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b81ff7-2708-4fbd-9e97-66d034567ccc"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a198be2-bdc2-4bd6-a8c5-16a5902759ea}" ma:internalName="TaxCatchAll" ma:showField="CatchAllData" ma:web="b3b81ff7-2708-4fbd-9e97-66d034567ccc">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8d7e25d-e8b8-4d87-ab8a-5604f8f279ef">
      <Terms xmlns="http://schemas.microsoft.com/office/infopath/2007/PartnerControls"/>
    </lcf76f155ced4ddcb4097134ff3c332f>
    <TaxCatchAll xmlns="b3b81ff7-2708-4fbd-9e97-66d034567ccc"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DA60CE3-53D8-4F8A-A783-59C1C95B2CC3}">
  <ds:schemaRefs>
    <ds:schemaRef ds:uri="http://schemas.microsoft.com/sharepoint/v3/contenttype/forms"/>
  </ds:schemaRefs>
</ds:datastoreItem>
</file>

<file path=customXml/itemProps2.xml><?xml version="1.0" encoding="utf-8"?>
<ds:datastoreItem xmlns:ds="http://schemas.openxmlformats.org/officeDocument/2006/customXml" ds:itemID="{822C3FF6-F526-47D0-B110-E3C4E76D17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8d7e25d-e8b8-4d87-ab8a-5604f8f279ef"/>
    <ds:schemaRef ds:uri="b3b81ff7-2708-4fbd-9e97-66d034567c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589575-76F4-4881-A429-36116E70D708}">
  <ds:schemaRefs>
    <ds:schemaRef ds:uri="http://www.w3.org/XML/1998/namespace"/>
    <ds:schemaRef ds:uri="http://purl.org/dc/elements/1.1/"/>
    <ds:schemaRef ds:uri="http://purl.org/dc/terms/"/>
    <ds:schemaRef ds:uri="http://schemas.microsoft.com/sharepoint/v3"/>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b3b81ff7-2708-4fbd-9e97-66d034567ccc"/>
    <ds:schemaRef ds:uri="a8d7e25d-e8b8-4d87-ab8a-5604f8f279e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Result Notification  Slide Pack_v3</Template>
  <TotalTime>1149</TotalTime>
  <Words>777</Words>
  <Application>Microsoft Office PowerPoint</Application>
  <PresentationFormat>Widescreen</PresentationFormat>
  <Paragraphs>61</Paragraphs>
  <Slides>6</Slides>
  <Notes>1</Notes>
  <HiddenSlides>0</HiddenSlides>
  <MMClips>6</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Aptos</vt:lpstr>
      <vt:lpstr>Arial</vt:lpstr>
      <vt:lpstr>Calibri</vt:lpstr>
      <vt:lpstr>Calibri Light</vt:lpstr>
      <vt:lpstr>Courier New</vt:lpstr>
      <vt:lpstr>Wingdings</vt:lpstr>
      <vt:lpstr>Office Theme</vt:lpstr>
      <vt:lpstr>1_Office Theme</vt:lpstr>
      <vt:lpstr>Listening to People (Part 1)</vt:lpstr>
      <vt:lpstr>PowerPoint Presentation</vt:lpstr>
      <vt:lpstr>PowerPoint Presentation</vt:lpstr>
      <vt:lpstr>The Four Principles of Listening to People </vt:lpstr>
      <vt:lpstr>PowerPoint Presentation</vt:lpstr>
      <vt:lpstr>Practical Steps to Triage a Concern</vt:lpstr>
    </vt:vector>
  </TitlesOfParts>
  <Company>Betsi Cadwaladr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Result Notifications Introduction</dc:title>
  <dc:creator>Melanie Hughes (BCUHB - Digital, Data and Technology)</dc:creator>
  <cp:lastModifiedBy>Leanne Harris (BCUHB - Governance &amp; Communications)</cp:lastModifiedBy>
  <cp:revision>42</cp:revision>
  <dcterms:created xsi:type="dcterms:W3CDTF">2022-10-17T07:11:55Z</dcterms:created>
  <dcterms:modified xsi:type="dcterms:W3CDTF">2026-06-26T13:11:58Z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0x010100667067812E90B04086374E0D1B6FCE5F</vt:lpwstr>
  </property>
  <property fmtid="{D5CDD505-2E9C-101B-9397-08002B2CF9AE}" pid="3" name="MediaServiceImageTags">
    <vt:lpwstr/>
  </property>
</Properties>
</file>