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6" r:id="rId5"/>
  </p:sldMasterIdLst>
  <p:notesMasterIdLst>
    <p:notesMasterId r:id="rId16"/>
  </p:notesMasterIdLst>
  <p:sldIdLst>
    <p:sldId id="272" r:id="rId6"/>
    <p:sldId id="308" r:id="rId7"/>
    <p:sldId id="309" r:id="rId8"/>
    <p:sldId id="310" r:id="rId9"/>
    <p:sldId id="281" r:id="rId10"/>
    <p:sldId id="288" r:id="rId11"/>
    <p:sldId id="306" r:id="rId12"/>
    <p:sldId id="289" r:id="rId13"/>
    <p:sldId id="266" r:id="rId14"/>
    <p:sldId id="267"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2E4A"/>
    <a:srgbClr val="D4B7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CCE"/>
          </a:solidFill>
        </a:fill>
      </a:tcStyle>
    </a:wholeTbl>
    <a:band2H>
      <a:tcTxStyle/>
      <a:tcStyle>
        <a:tcBdr/>
        <a:fill>
          <a:solidFill>
            <a:srgbClr val="E7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1607" autoAdjust="0"/>
  </p:normalViewPr>
  <p:slideViewPr>
    <p:cSldViewPr snapToGrid="0" snapToObjects="1">
      <p:cViewPr varScale="1">
        <p:scale>
          <a:sx n="101" d="100"/>
          <a:sy n="101" d="100"/>
        </p:scale>
        <p:origin x="99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xfrm>
            <a:off x="1143000" y="685800"/>
            <a:ext cx="4572000" cy="3429000"/>
          </a:xfrm>
          <a:prstGeom prst="rect">
            <a:avLst/>
          </a:prstGeom>
        </p:spPr>
        <p:txBody>
          <a:bodyPr/>
          <a:lstStyle/>
          <a:p>
            <a:endParaRPr/>
          </a:p>
        </p:txBody>
      </p:sp>
      <p:sp>
        <p:nvSpPr>
          <p:cNvPr id="163" name="Shape 16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Ps slide">
    <p:spTree>
      <p:nvGrpSpPr>
        <p:cNvPr id="1" name=""/>
        <p:cNvGrpSpPr/>
        <p:nvPr/>
      </p:nvGrpSpPr>
      <p:grpSpPr>
        <a:xfrm>
          <a:off x="0" y="0"/>
          <a:ext cx="0" cy="0"/>
          <a:chOff x="0" y="0"/>
          <a:chExt cx="0" cy="0"/>
        </a:xfrm>
      </p:grpSpPr>
      <p:pic>
        <p:nvPicPr>
          <p:cNvPr id="4" name="Picture 3" descr="A group of people walking&#10;&#10;Description automatically generated with medium confidence">
            <a:extLst>
              <a:ext uri="{FF2B5EF4-FFF2-40B4-BE49-F238E27FC236}">
                <a16:creationId xmlns:a16="http://schemas.microsoft.com/office/drawing/2014/main" id="{BB4BFDDF-02A1-9F45-91AF-40EAA86A19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5AA27218-3C21-9E44-9A5C-473E85E9721A}"/>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692FB152-D401-C44F-9539-2BB84079183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08367759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ntist slide">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20520E6D-1A8E-774C-BEE5-C6828FBCD4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BD1C5A1B-449F-154E-A452-F31774CF48EC}"/>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A67238A6-B600-3742-95BD-706FB75629F3}"/>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40669866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spital staff slide">
    <p:spTree>
      <p:nvGrpSpPr>
        <p:cNvPr id="1" name=""/>
        <p:cNvGrpSpPr/>
        <p:nvPr/>
      </p:nvGrpSpPr>
      <p:grpSpPr>
        <a:xfrm>
          <a:off x="0" y="0"/>
          <a:ext cx="0" cy="0"/>
          <a:chOff x="0" y="0"/>
          <a:chExt cx="0" cy="0"/>
        </a:xfrm>
      </p:grpSpPr>
      <p:pic>
        <p:nvPicPr>
          <p:cNvPr id="6" name="Picture 5" descr="A group of people standing in a line&#10;&#10;Description automatically generated with medium confidence">
            <a:extLst>
              <a:ext uri="{FF2B5EF4-FFF2-40B4-BE49-F238E27FC236}">
                <a16:creationId xmlns:a16="http://schemas.microsoft.com/office/drawing/2014/main" id="{89681E68-DE3C-0A46-9F77-17F349852E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06BDD3FD-517F-CE44-B650-7E1021F270A6}"/>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E71E9565-6789-3F4C-9ED7-240B41F2B67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5668851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mbulance slide">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706F5C29-F5E2-0249-BD5E-B672A7CDB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BCD7FD81-1DAE-304F-8DE1-A65DE6B34962}"/>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D2E640A4-6DF7-8140-9868-C238D8950C9B}"/>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215547233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_cover slide">
    <p:spTree>
      <p:nvGrpSpPr>
        <p:cNvPr id="1" name=""/>
        <p:cNvGrpSpPr/>
        <p:nvPr/>
      </p:nvGrpSpPr>
      <p:grpSpPr>
        <a:xfrm>
          <a:off x="0" y="0"/>
          <a:ext cx="0" cy="0"/>
          <a:chOff x="0" y="0"/>
          <a:chExt cx="0" cy="0"/>
        </a:xfrm>
      </p:grpSpPr>
      <p:pic>
        <p:nvPicPr>
          <p:cNvPr id="3" name="Picture 2" descr="A group of people standing in front of a van&#10;&#10;Description automatically generated with medium confidence">
            <a:extLst>
              <a:ext uri="{FF2B5EF4-FFF2-40B4-BE49-F238E27FC236}">
                <a16:creationId xmlns:a16="http://schemas.microsoft.com/office/drawing/2014/main" id="{CD91CBB3-D467-D544-9A2A-EE1937D7E3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5FFEEAE7-4E21-1744-94BD-F41A8DA505F1}"/>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354B6673-0208-574A-AC8E-D25A250D7451}"/>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368763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CCF97B-DC61-4EED-84A9-0F60D72B9C02}"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26/06/2026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FACD93-BE6E-4684-960E-E880009DF8D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9145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5227638"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rPr dirty="0"/>
              <a:t>Title Text</a:t>
            </a:r>
          </a:p>
        </p:txBody>
      </p:sp>
      <p:sp>
        <p:nvSpPr>
          <p:cNvPr id="3" name="Body Level One…"/>
          <p:cNvSpPr txBox="1">
            <a:spLocks noGrp="1"/>
          </p:cNvSpPr>
          <p:nvPr>
            <p:ph type="body" idx="1"/>
          </p:nvPr>
        </p:nvSpPr>
        <p:spPr>
          <a:xfrm>
            <a:off x="838200" y="1825625"/>
            <a:ext cx="5227638" cy="4129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rPr dirty="0"/>
              <a:t>Body Level One</a:t>
            </a:r>
          </a:p>
          <a:p>
            <a:pPr lvl="1"/>
            <a:r>
              <a:rPr dirty="0"/>
              <a:t>Body Level Two</a:t>
            </a:r>
          </a:p>
          <a:p>
            <a:pPr lvl="2"/>
            <a:r>
              <a:rPr dirty="0"/>
              <a:t>Body Level Three</a:t>
            </a:r>
          </a:p>
          <a:p>
            <a:pPr lvl="3"/>
            <a:r>
              <a:rPr dirty="0"/>
              <a:t>Body Level Four</a:t>
            </a:r>
            <a:endParaRPr lang="en-GB" dirty="0"/>
          </a:p>
          <a:p>
            <a:pPr lvl="4"/>
            <a:r>
              <a:rPr lang="en-GB" dirty="0"/>
              <a:t>Body Level Five</a:t>
            </a:r>
          </a:p>
        </p:txBody>
      </p:sp>
      <p:sp>
        <p:nvSpPr>
          <p:cNvPr id="4" name="Rectangle 4"/>
          <p:cNvSpPr/>
          <p:nvPr/>
        </p:nvSpPr>
        <p:spPr>
          <a:xfrm>
            <a:off x="0" y="6470374"/>
            <a:ext cx="12192000" cy="387627"/>
          </a:xfrm>
          <a:prstGeom prst="rect">
            <a:avLst/>
          </a:prstGeom>
          <a:solidFill>
            <a:srgbClr val="D4B77E"/>
          </a:solidFill>
          <a:ln w="12700">
            <a:miter lim="400000"/>
          </a:ln>
        </p:spPr>
        <p:txBody>
          <a:bodyPr lIns="45719" rIns="45719" anchor="ctr"/>
          <a:lstStyle/>
          <a:p>
            <a:pPr algn="ctr">
              <a:defRPr>
                <a:solidFill>
                  <a:srgbClr val="FFFFFF"/>
                </a:solidFill>
              </a:defRPr>
            </a:pPr>
            <a:endParaRPr/>
          </a:p>
        </p:txBody>
      </p:sp>
      <p:sp>
        <p:nvSpPr>
          <p:cNvPr id="5" name="Slide Number"/>
          <p:cNvSpPr txBox="1">
            <a:spLocks noGrp="1"/>
          </p:cNvSpPr>
          <p:nvPr>
            <p:ph type="sldNum" sz="quarter" idx="2"/>
          </p:nvPr>
        </p:nvSpPr>
        <p:spPr>
          <a:xfrm>
            <a:off x="9156700" y="6489699"/>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Lst>
  <p:transition spd="med"/>
  <p:txStyles>
    <p:titleStyle>
      <a:lvl1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1pPr>
      <a:lvl2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2pPr>
      <a:lvl3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3pPr>
      <a:lvl4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4pPr>
      <a:lvl5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5pPr>
      <a:lvl6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6pPr>
      <a:lvl7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7pPr>
      <a:lvl8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8pPr>
      <a:lvl9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9pPr>
    </p:titleStyle>
    <p:bodyStyle>
      <a:lvl1pPr marL="228600" marR="0" indent="-228600" algn="l" defTabSz="914400" rtl="0" eaLnBrk="1" latinLnBrk="0" hangingPunct="1">
        <a:lnSpc>
          <a:spcPct val="90000"/>
        </a:lnSpc>
        <a:spcBef>
          <a:spcPts val="1000"/>
        </a:spcBef>
        <a:spcAft>
          <a:spcPts val="0"/>
        </a:spcAft>
        <a:buClrTx/>
        <a:buSzPct val="100000"/>
        <a:buFont typeface="Arial"/>
        <a:buChar char="•"/>
        <a:tabLst/>
        <a:defRPr sz="2000" b="0" i="0" u="none" strike="noStrike" cap="none" spc="0" baseline="0">
          <a:solidFill>
            <a:srgbClr val="1B2E4A"/>
          </a:solidFill>
          <a:uFillTx/>
          <a:latin typeface="Arial"/>
          <a:ea typeface="Arial"/>
          <a:cs typeface="Arial"/>
          <a:sym typeface="Arial"/>
        </a:defRPr>
      </a:lvl1pPr>
      <a:lvl2pPr marL="685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2pPr>
      <a:lvl3pPr marL="1143000" marR="0" indent="-228600" algn="l" defTabSz="914400" rtl="0" eaLnBrk="1" latinLnBrk="0" hangingPunct="1">
        <a:lnSpc>
          <a:spcPct val="90000"/>
        </a:lnSpc>
        <a:spcBef>
          <a:spcPts val="1000"/>
        </a:spcBef>
        <a:spcAft>
          <a:spcPts val="0"/>
        </a:spcAft>
        <a:buClrTx/>
        <a:buSzPct val="100000"/>
        <a:buFont typeface="Arial"/>
        <a:buChar char="•"/>
        <a:tabLst/>
        <a:defRPr sz="1600" b="0" i="0" u="none" strike="noStrike" cap="none" spc="0" baseline="0">
          <a:solidFill>
            <a:srgbClr val="1B2E4A"/>
          </a:solidFill>
          <a:uFillTx/>
          <a:latin typeface="Arial"/>
          <a:ea typeface="Arial"/>
          <a:cs typeface="Arial"/>
          <a:sym typeface="Arial"/>
        </a:defRPr>
      </a:lvl3pPr>
      <a:lvl4pPr marL="1628775" marR="0" indent="-257175" algn="l" defTabSz="914400" rtl="0" eaLnBrk="1" latinLnBrk="0" hangingPunct="1">
        <a:lnSpc>
          <a:spcPct val="90000"/>
        </a:lnSpc>
        <a:spcBef>
          <a:spcPts val="1000"/>
        </a:spcBef>
        <a:spcAft>
          <a:spcPts val="0"/>
        </a:spcAft>
        <a:buClrTx/>
        <a:buSzPct val="100000"/>
        <a:buFont typeface="Arial"/>
        <a:buChar char="•"/>
        <a:tabLst/>
        <a:defRPr sz="1400" b="0" i="0" u="none" strike="noStrike" cap="none" spc="0" baseline="0">
          <a:solidFill>
            <a:srgbClr val="1B2E4A"/>
          </a:solidFill>
          <a:uFillTx/>
          <a:latin typeface="Arial"/>
          <a:ea typeface="Arial"/>
          <a:cs typeface="Arial"/>
          <a:sym typeface="Arial"/>
        </a:defRPr>
      </a:lvl4pPr>
      <a:lvl5pPr marL="2122714" marR="0" indent="-293914" algn="l" defTabSz="914400" rtl="0" eaLnBrk="1" latinLnBrk="0" hangingPunct="1">
        <a:lnSpc>
          <a:spcPct val="90000"/>
        </a:lnSpc>
        <a:spcBef>
          <a:spcPts val="1000"/>
        </a:spcBef>
        <a:spcAft>
          <a:spcPts val="0"/>
        </a:spcAft>
        <a:buClrTx/>
        <a:buSzPct val="100000"/>
        <a:buFont typeface="Arial"/>
        <a:buChar char="•"/>
        <a:tabLst/>
        <a:defRPr sz="1200" b="0" i="0" u="none" strike="noStrike" cap="none" spc="0" baseline="0">
          <a:solidFill>
            <a:srgbClr val="1B2E4A"/>
          </a:solidFill>
          <a:uFillTx/>
          <a:latin typeface="Arial"/>
          <a:ea typeface="Arial"/>
          <a:cs typeface="Arial"/>
          <a:sym typeface="Arial"/>
        </a:defRPr>
      </a:lvl5pPr>
      <a:lvl6pPr marL="25146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6pPr>
      <a:lvl7pPr marL="2971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7pPr>
      <a:lvl8pPr marL="34290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8pPr>
      <a:lvl9pPr marL="38862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CF97B-DC61-4EED-84A9-0F60D72B9C02}"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ACD93-BE6E-4684-960E-E880009DF8D4}" type="slidenum">
              <a:rPr lang="en-GB" smtClean="0"/>
              <a:t>‹#›</a:t>
            </a:fld>
            <a:endParaRPr lang="en-GB"/>
          </a:p>
        </p:txBody>
      </p:sp>
    </p:spTree>
    <p:extLst>
      <p:ext uri="{BB962C8B-B14F-4D97-AF65-F5344CB8AC3E}">
        <p14:creationId xmlns:p14="http://schemas.microsoft.com/office/powerpoint/2010/main" val="835062772"/>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hyperlink" Target="mailto:BCU.PrimaryCareClinicalGovernance@wales.nhs.uk"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7269FD9-EF6E-45AC-B94E-EDD7616019E8}"/>
              </a:ext>
            </a:extLst>
          </p:cNvPr>
          <p:cNvSpPr>
            <a:spLocks noGrp="1"/>
          </p:cNvSpPr>
          <p:nvPr>
            <p:ph type="ctrTitle"/>
          </p:nvPr>
        </p:nvSpPr>
        <p:spPr>
          <a:xfrm>
            <a:off x="793376" y="1653988"/>
            <a:ext cx="7891836" cy="1680883"/>
          </a:xfrm>
        </p:spPr>
        <p:txBody>
          <a:bodyPr>
            <a:normAutofit fontScale="90000"/>
          </a:bodyPr>
          <a:lstStyle/>
          <a:p>
            <a:r>
              <a:rPr lang="en-GB" dirty="0">
                <a:solidFill>
                  <a:schemeClr val="bg1"/>
                </a:solidFill>
              </a:rPr>
              <a:t>Listening to People (Part 2)</a:t>
            </a:r>
          </a:p>
        </p:txBody>
      </p:sp>
      <p:sp>
        <p:nvSpPr>
          <p:cNvPr id="4" name="Subtitle 2">
            <a:extLst>
              <a:ext uri="{FF2B5EF4-FFF2-40B4-BE49-F238E27FC236}">
                <a16:creationId xmlns:a16="http://schemas.microsoft.com/office/drawing/2014/main" id="{0FAA8039-2F0B-4917-880C-5BC3DBAA2D20}"/>
              </a:ext>
            </a:extLst>
          </p:cNvPr>
          <p:cNvSpPr>
            <a:spLocks noGrp="1"/>
          </p:cNvSpPr>
          <p:nvPr>
            <p:ph type="subTitle" idx="1"/>
          </p:nvPr>
        </p:nvSpPr>
        <p:spPr>
          <a:xfrm>
            <a:off x="400825" y="4547253"/>
            <a:ext cx="6358871" cy="634004"/>
          </a:xfrm>
        </p:spPr>
        <p:txBody>
          <a:bodyPr/>
          <a:lstStyle/>
          <a:p>
            <a:r>
              <a:rPr lang="en-GB" dirty="0"/>
              <a:t>Training for Primary Care Contractors</a:t>
            </a:r>
          </a:p>
        </p:txBody>
      </p:sp>
    </p:spTree>
    <p:extLst>
      <p:ext uri="{BB962C8B-B14F-4D97-AF65-F5344CB8AC3E}">
        <p14:creationId xmlns:p14="http://schemas.microsoft.com/office/powerpoint/2010/main" val="3608127129"/>
      </p:ext>
    </p:extLst>
  </p:cSld>
  <p:clrMapOvr>
    <a:masterClrMapping/>
  </p:clrMapOvr>
  <mc:AlternateContent xmlns:mc="http://schemas.openxmlformats.org/markup-compatibility/2006" xmlns:p14="http://schemas.microsoft.com/office/powerpoint/2010/main">
    <mc:Choice Requires="p14">
      <p:transition spd="slow" p14:dur="2000" advTm="12735"/>
    </mc:Choice>
    <mc:Fallback xmlns="">
      <p:transition spd="slow" advTm="1273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236A804-8F8A-D849-B432-80DCE71586BC}"/>
              </a:ext>
            </a:extLst>
          </p:cNvPr>
          <p:cNvSpPr>
            <a:spLocks noGrp="1"/>
          </p:cNvSpPr>
          <p:nvPr>
            <p:ph type="body" sz="quarter" idx="24"/>
          </p:nvPr>
        </p:nvSpPr>
        <p:spPr>
          <a:xfrm>
            <a:off x="533410" y="363272"/>
            <a:ext cx="11032938" cy="480131"/>
          </a:xfrm>
        </p:spPr>
        <p:txBody>
          <a:bodyPr/>
          <a:lstStyle/>
          <a:p>
            <a:r>
              <a:rPr lang="en-GB" sz="2800" b="1" dirty="0">
                <a:solidFill>
                  <a:srgbClr val="002060"/>
                </a:solidFill>
                <a:latin typeface="+mn-lt"/>
              </a:rPr>
              <a:t>Acknowledging and Initiating Engagement </a:t>
            </a:r>
            <a:endParaRPr lang="en-US" sz="2800" b="1" dirty="0">
              <a:solidFill>
                <a:srgbClr val="002060"/>
              </a:solidFill>
              <a:latin typeface="+mn-lt"/>
            </a:endParaRPr>
          </a:p>
        </p:txBody>
      </p:sp>
      <p:sp>
        <p:nvSpPr>
          <p:cNvPr id="3" name="Content Placeholder 2">
            <a:extLst>
              <a:ext uri="{FF2B5EF4-FFF2-40B4-BE49-F238E27FC236}">
                <a16:creationId xmlns:a16="http://schemas.microsoft.com/office/drawing/2014/main" id="{AFB8F902-9BE3-C6A8-DFB3-74F8A0229388}"/>
              </a:ext>
            </a:extLst>
          </p:cNvPr>
          <p:cNvSpPr txBox="1">
            <a:spLocks/>
          </p:cNvSpPr>
          <p:nvPr/>
        </p:nvSpPr>
        <p:spPr>
          <a:xfrm>
            <a:off x="116305" y="1116171"/>
            <a:ext cx="11867148"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Acknowledge the complaint in writing (max 5 working days).  </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Offer a listening discussion (mandatory offer; phone/video/face-to-face). </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Identify key needs and preferences:</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Communication method (e.g. Welsh language).</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Accessibility needs.</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Advocacy requirements.</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Explain the process and options</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Stage 1 (early resolution).</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Stage 2 (formal investigation).</a:t>
            </a:r>
          </a:p>
          <a:p>
            <a:pPr marL="16002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Redress (if applicable later).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12" name="Audio 11">
            <a:hlinkClick r:id="" action="ppaction://media"/>
            <a:extLst>
              <a:ext uri="{FF2B5EF4-FFF2-40B4-BE49-F238E27FC236}">
                <a16:creationId xmlns:a16="http://schemas.microsoft.com/office/drawing/2014/main" id="{2D3383B8-5EB4-F83E-17B9-65AF4A4150B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96945718"/>
      </p:ext>
    </p:extLst>
  </p:cSld>
  <p:clrMapOvr>
    <a:masterClrMapping/>
  </p:clrMapOvr>
  <p:transition spd="med" advTm="846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B9F3028-DB0F-5680-4DD6-B7CEB2432D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531" y="682911"/>
            <a:ext cx="11768502" cy="4498689"/>
          </a:xfrm>
          <a:prstGeom prst="rect">
            <a:avLst/>
          </a:prstGeom>
        </p:spPr>
      </p:pic>
      <p:pic>
        <p:nvPicPr>
          <p:cNvPr id="10" name="Audio 9">
            <a:hlinkClick r:id="" action="ppaction://media"/>
            <a:extLst>
              <a:ext uri="{FF2B5EF4-FFF2-40B4-BE49-F238E27FC236}">
                <a16:creationId xmlns:a16="http://schemas.microsoft.com/office/drawing/2014/main" id="{9E1040E3-9CEC-2DF1-2AA9-87CD7CFCCEC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05341055"/>
      </p:ext>
    </p:extLst>
  </p:cSld>
  <p:clrMapOvr>
    <a:masterClrMapping/>
  </p:clrMapOvr>
  <p:transition spd="med" advTm="4245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861131-421D-0FE0-749E-6D6A2C0FEF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8299"/>
            <a:ext cx="11650401" cy="2365415"/>
          </a:xfrm>
          <a:prstGeom prst="rect">
            <a:avLst/>
          </a:prstGeom>
        </p:spPr>
      </p:pic>
      <p:pic>
        <p:nvPicPr>
          <p:cNvPr id="11" name="Picture 10">
            <a:extLst>
              <a:ext uri="{FF2B5EF4-FFF2-40B4-BE49-F238E27FC236}">
                <a16:creationId xmlns:a16="http://schemas.microsoft.com/office/drawing/2014/main" id="{523010DA-12E8-8EE9-C6D0-90D8B21DC5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673" y="2343098"/>
            <a:ext cx="11524156" cy="3126862"/>
          </a:xfrm>
          <a:prstGeom prst="rect">
            <a:avLst/>
          </a:prstGeom>
        </p:spPr>
      </p:pic>
      <p:pic>
        <p:nvPicPr>
          <p:cNvPr id="12" name="Audio 11">
            <a:hlinkClick r:id="" action="ppaction://media"/>
            <a:extLst>
              <a:ext uri="{FF2B5EF4-FFF2-40B4-BE49-F238E27FC236}">
                <a16:creationId xmlns:a16="http://schemas.microsoft.com/office/drawing/2014/main" id="{2B1589E5-674F-2F75-1686-826CCB9F1CF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159355752"/>
      </p:ext>
    </p:extLst>
  </p:cSld>
  <p:clrMapOvr>
    <a:masterClrMapping/>
  </p:clrMapOvr>
  <p:transition spd="med" advTm="128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C5272F-21B8-2910-9554-C2CB2962E7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620" y="221292"/>
            <a:ext cx="11784092" cy="3708451"/>
          </a:xfrm>
          <a:prstGeom prst="rect">
            <a:avLst/>
          </a:prstGeom>
        </p:spPr>
      </p:pic>
      <p:pic>
        <p:nvPicPr>
          <p:cNvPr id="10" name="Audio 9">
            <a:hlinkClick r:id="" action="ppaction://media"/>
            <a:extLst>
              <a:ext uri="{FF2B5EF4-FFF2-40B4-BE49-F238E27FC236}">
                <a16:creationId xmlns:a16="http://schemas.microsoft.com/office/drawing/2014/main" id="{667E12E7-29CD-CA41-79F6-B21A618C5ED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80456795"/>
      </p:ext>
    </p:extLst>
  </p:cSld>
  <p:clrMapOvr>
    <a:masterClrMapping/>
  </p:clrMapOvr>
  <p:transition spd="med" advTm="1842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B3283-93D2-6430-A899-9D90E78870F3}"/>
              </a:ext>
            </a:extLst>
          </p:cNvPr>
          <p:cNvSpPr>
            <a:spLocks noGrp="1"/>
          </p:cNvSpPr>
          <p:nvPr>
            <p:ph type="title"/>
          </p:nvPr>
        </p:nvSpPr>
        <p:spPr>
          <a:xfrm>
            <a:off x="324852" y="-182165"/>
            <a:ext cx="10515600" cy="1325563"/>
          </a:xfrm>
        </p:spPr>
        <p:txBody>
          <a:bodyPr/>
          <a:lstStyle/>
          <a:p>
            <a:r>
              <a:rPr lang="en-GB" b="1" dirty="0">
                <a:solidFill>
                  <a:srgbClr val="002060"/>
                </a:solidFill>
                <a:latin typeface="+mn-lt"/>
              </a:rPr>
              <a:t>Determining the Appropriate Stage</a:t>
            </a:r>
          </a:p>
        </p:txBody>
      </p:sp>
      <p:graphicFrame>
        <p:nvGraphicFramePr>
          <p:cNvPr id="3" name="Table 2">
            <a:extLst>
              <a:ext uri="{FF2B5EF4-FFF2-40B4-BE49-F238E27FC236}">
                <a16:creationId xmlns:a16="http://schemas.microsoft.com/office/drawing/2014/main" id="{4852D621-8788-2369-7BB2-5B9835CCCBA0}"/>
              </a:ext>
            </a:extLst>
          </p:cNvPr>
          <p:cNvGraphicFramePr>
            <a:graphicFrameLocks noGrp="1"/>
          </p:cNvGraphicFramePr>
          <p:nvPr>
            <p:extLst>
              <p:ext uri="{D42A27DB-BD31-4B8C-83A1-F6EECF244321}">
                <p14:modId xmlns:p14="http://schemas.microsoft.com/office/powerpoint/2010/main" val="3531956757"/>
              </p:ext>
            </p:extLst>
          </p:nvPr>
        </p:nvGraphicFramePr>
        <p:xfrm>
          <a:off x="324852" y="766075"/>
          <a:ext cx="11542296" cy="4541520"/>
        </p:xfrm>
        <a:graphic>
          <a:graphicData uri="http://schemas.openxmlformats.org/drawingml/2006/table">
            <a:tbl>
              <a:tblPr firstRow="1" bandRow="1">
                <a:tableStyleId>{5C22544A-7EE6-4342-B048-85BDC9FD1C3A}</a:tableStyleId>
              </a:tblPr>
              <a:tblGrid>
                <a:gridCol w="3847432">
                  <a:extLst>
                    <a:ext uri="{9D8B030D-6E8A-4147-A177-3AD203B41FA5}">
                      <a16:colId xmlns:a16="http://schemas.microsoft.com/office/drawing/2014/main" val="4112038877"/>
                    </a:ext>
                  </a:extLst>
                </a:gridCol>
                <a:gridCol w="3941551">
                  <a:extLst>
                    <a:ext uri="{9D8B030D-6E8A-4147-A177-3AD203B41FA5}">
                      <a16:colId xmlns:a16="http://schemas.microsoft.com/office/drawing/2014/main" val="2291098599"/>
                    </a:ext>
                  </a:extLst>
                </a:gridCol>
                <a:gridCol w="3753313">
                  <a:extLst>
                    <a:ext uri="{9D8B030D-6E8A-4147-A177-3AD203B41FA5}">
                      <a16:colId xmlns:a16="http://schemas.microsoft.com/office/drawing/2014/main" val="2383819728"/>
                    </a:ext>
                  </a:extLst>
                </a:gridCol>
              </a:tblGrid>
              <a:tr h="370840">
                <a:tc>
                  <a:txBody>
                    <a:bodyPr/>
                    <a:lstStyle/>
                    <a:p>
                      <a:pPr algn="l"/>
                      <a:r>
                        <a:rPr lang="en-GB" sz="2200" dirty="0"/>
                        <a:t>Stage 1 (Early Resolutions) </a:t>
                      </a:r>
                    </a:p>
                  </a:txBody>
                  <a:tcPr>
                    <a:solidFill>
                      <a:schemeClr val="accent1">
                        <a:lumMod val="50000"/>
                        <a:lumOff val="50000"/>
                      </a:schemeClr>
                    </a:solidFill>
                  </a:tcPr>
                </a:tc>
                <a:tc>
                  <a:txBody>
                    <a:bodyPr/>
                    <a:lstStyle/>
                    <a:p>
                      <a:pPr algn="l"/>
                      <a:r>
                        <a:rPr lang="en-GB" sz="2200" dirty="0"/>
                        <a:t>Stage 2 (Formal Investigation)</a:t>
                      </a:r>
                    </a:p>
                  </a:txBody>
                  <a:tcPr>
                    <a:solidFill>
                      <a:schemeClr val="accent1">
                        <a:lumMod val="50000"/>
                        <a:lumOff val="50000"/>
                      </a:schemeClr>
                    </a:solidFill>
                  </a:tcPr>
                </a:tc>
                <a:tc>
                  <a:txBody>
                    <a:bodyPr/>
                    <a:lstStyle/>
                    <a:p>
                      <a:pPr algn="l"/>
                      <a:r>
                        <a:rPr lang="en-GB" sz="2200" dirty="0"/>
                        <a:t>Exceptional Circumstances</a:t>
                      </a:r>
                    </a:p>
                  </a:txBody>
                  <a:tcPr>
                    <a:solidFill>
                      <a:schemeClr val="accent1">
                        <a:lumMod val="50000"/>
                        <a:lumOff val="50000"/>
                      </a:schemeClr>
                    </a:solidFill>
                  </a:tcPr>
                </a:tc>
                <a:extLst>
                  <a:ext uri="{0D108BD9-81ED-4DB2-BD59-A6C34878D82A}">
                    <a16:rowId xmlns:a16="http://schemas.microsoft.com/office/drawing/2014/main" val="2654774608"/>
                  </a:ext>
                </a:extLst>
              </a:tr>
              <a:tr h="370840">
                <a:tc>
                  <a:txBody>
                    <a:bodyPr/>
                    <a:lstStyle/>
                    <a:p>
                      <a:pPr algn="l"/>
                      <a:r>
                        <a:rPr lang="en-GB" sz="2200" b="1" kern="1200" dirty="0">
                          <a:solidFill>
                            <a:schemeClr val="dk1"/>
                          </a:solidFill>
                          <a:effectLst/>
                          <a:latin typeface="+mn-lt"/>
                          <a:ea typeface="+mn-ea"/>
                          <a:cs typeface="+mn-cs"/>
                        </a:rPr>
                        <a:t>Appropriate when:</a:t>
                      </a:r>
                    </a:p>
                    <a:p>
                      <a:pPr algn="l"/>
                      <a:endParaRPr lang="en-GB" sz="2200" kern="1200" dirty="0">
                        <a:solidFill>
                          <a:schemeClr val="dk1"/>
                        </a:solidFill>
                        <a:effectLst/>
                        <a:latin typeface="+mn-lt"/>
                        <a:ea typeface="+mn-ea"/>
                        <a:cs typeface="+mn-cs"/>
                      </a:endParaRP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Low/</a:t>
                      </a:r>
                      <a:r>
                        <a:rPr lang="en-GB" sz="2200" b="0" kern="1200" dirty="0">
                          <a:solidFill>
                            <a:schemeClr val="dk1"/>
                          </a:solidFill>
                          <a:effectLst/>
                          <a:latin typeface="+mn-lt"/>
                          <a:ea typeface="+mn-ea"/>
                          <a:cs typeface="+mn-cs"/>
                        </a:rPr>
                        <a:t>no harm (typically </a:t>
                      </a:r>
                      <a:r>
                        <a:rPr lang="en-GB" sz="2200" b="0" u="none" kern="1200" dirty="0">
                          <a:solidFill>
                            <a:schemeClr val="dk1"/>
                          </a:solidFill>
                          <a:effectLst/>
                          <a:latin typeface="+mn-lt"/>
                          <a:ea typeface="+mn-ea"/>
                          <a:cs typeface="+mn-cs"/>
                        </a:rPr>
                        <a:t>Grade 1</a:t>
                      </a:r>
                      <a:r>
                        <a:rPr lang="en-GB" sz="2200" b="0" kern="1200" dirty="0">
                          <a:solidFill>
                            <a:schemeClr val="dk1"/>
                          </a:solidFill>
                          <a:effectLst/>
                          <a:latin typeface="+mn-lt"/>
                          <a:ea typeface="+mn-ea"/>
                          <a:cs typeface="+mn-cs"/>
                        </a:rPr>
                        <a:t>). </a:t>
                      </a:r>
                    </a:p>
                    <a:p>
                      <a:pPr marL="342900" lvl="0" indent="-342900" algn="l">
                        <a:buFont typeface="Wingdings" panose="05000000000000000000" pitchFamily="2" charset="2"/>
                        <a:buChar char="Ø"/>
                      </a:pPr>
                      <a:r>
                        <a:rPr lang="en-GB" sz="2200" b="0" kern="1200" dirty="0">
                          <a:solidFill>
                            <a:schemeClr val="dk1"/>
                          </a:solidFill>
                          <a:effectLst/>
                          <a:latin typeface="+mn-lt"/>
                          <a:ea typeface="+mn-ea"/>
                          <a:cs typeface="+mn-cs"/>
                        </a:rPr>
                        <a:t>Straightforward issue.</a:t>
                      </a:r>
                    </a:p>
                    <a:p>
                      <a:pPr marL="342900" lvl="0" indent="-342900" algn="l">
                        <a:buFont typeface="Wingdings" panose="05000000000000000000" pitchFamily="2" charset="2"/>
                        <a:buChar char="Ø"/>
                      </a:pPr>
                      <a:r>
                        <a:rPr lang="en-GB" sz="2200" b="0" kern="1200" dirty="0">
                          <a:solidFill>
                            <a:schemeClr val="dk1"/>
                          </a:solidFill>
                          <a:effectLst/>
                          <a:latin typeface="+mn-lt"/>
                          <a:ea typeface="+mn-ea"/>
                          <a:cs typeface="+mn-cs"/>
                        </a:rPr>
                        <a:t>Resolution achievable within </a:t>
                      </a:r>
                      <a:r>
                        <a:rPr lang="en-GB" sz="2200" b="0" u="none" kern="1200" dirty="0">
                          <a:solidFill>
                            <a:schemeClr val="dk1"/>
                          </a:solidFill>
                          <a:effectLst/>
                          <a:latin typeface="+mn-lt"/>
                          <a:ea typeface="+mn-ea"/>
                          <a:cs typeface="+mn-cs"/>
                        </a:rPr>
                        <a:t>10 working days</a:t>
                      </a:r>
                      <a:r>
                        <a:rPr lang="en-GB" sz="2200" b="0" kern="1200" dirty="0">
                          <a:solidFill>
                            <a:schemeClr val="dk1"/>
                          </a:solidFill>
                          <a:effectLst/>
                          <a:latin typeface="+mn-lt"/>
                          <a:ea typeface="+mn-ea"/>
                          <a:cs typeface="+mn-cs"/>
                        </a:rPr>
                        <a:t>.</a:t>
                      </a:r>
                    </a:p>
                    <a:p>
                      <a:pPr marL="342900" lvl="0" indent="-342900" algn="l">
                        <a:buFont typeface="Wingdings" panose="05000000000000000000" pitchFamily="2" charset="2"/>
                        <a:buChar char="Ø"/>
                      </a:pPr>
                      <a:r>
                        <a:rPr lang="en-GB" sz="2200" b="0" kern="1200" dirty="0">
                          <a:solidFill>
                            <a:schemeClr val="dk1"/>
                          </a:solidFill>
                          <a:effectLst/>
                          <a:latin typeface="+mn-lt"/>
                          <a:ea typeface="+mn-ea"/>
                          <a:cs typeface="+mn-cs"/>
                        </a:rPr>
                        <a:t>No safeguarding/criminal concerns.</a:t>
                      </a:r>
                    </a:p>
                    <a:p>
                      <a:pPr marL="342900" lvl="0" indent="-342900" algn="l">
                        <a:buFont typeface="Wingdings" panose="05000000000000000000" pitchFamily="2" charset="2"/>
                        <a:buChar char="Ø"/>
                      </a:pPr>
                      <a:r>
                        <a:rPr lang="en-GB" sz="2200" b="0" kern="1200" dirty="0">
                          <a:solidFill>
                            <a:schemeClr val="dk1"/>
                          </a:solidFill>
                          <a:effectLst/>
                          <a:latin typeface="+mn-lt"/>
                          <a:ea typeface="+mn-ea"/>
                          <a:cs typeface="+mn-cs"/>
                        </a:rPr>
                        <a:t>No need for formal investigation or redress.</a:t>
                      </a:r>
                      <a:endParaRPr lang="en-GB" sz="2200" dirty="0"/>
                    </a:p>
                  </a:txBody>
                  <a:tcPr>
                    <a:solidFill>
                      <a:schemeClr val="accent1">
                        <a:lumMod val="10000"/>
                        <a:lumOff val="90000"/>
                      </a:schemeClr>
                    </a:solidFill>
                  </a:tcPr>
                </a:tc>
                <a:tc>
                  <a:txBody>
                    <a:bodyPr/>
                    <a:lstStyle/>
                    <a:p>
                      <a:pPr algn="l"/>
                      <a:r>
                        <a:rPr lang="en-GB" sz="2200" b="1" kern="1200" dirty="0">
                          <a:solidFill>
                            <a:schemeClr val="dk1"/>
                          </a:solidFill>
                          <a:effectLst/>
                          <a:latin typeface="+mn-lt"/>
                          <a:ea typeface="+mn-ea"/>
                          <a:cs typeface="+mn-cs"/>
                        </a:rPr>
                        <a:t>Appropriate when:</a:t>
                      </a:r>
                    </a:p>
                    <a:p>
                      <a:pPr algn="l"/>
                      <a:endParaRPr lang="en-GB" sz="2200" kern="1200" dirty="0">
                        <a:solidFill>
                          <a:schemeClr val="dk1"/>
                        </a:solidFill>
                        <a:effectLst/>
                        <a:latin typeface="+mn-lt"/>
                        <a:ea typeface="+mn-ea"/>
                        <a:cs typeface="+mn-cs"/>
                      </a:endParaRP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Moderate to severe harm (</a:t>
                      </a:r>
                      <a:r>
                        <a:rPr lang="en-GB" sz="2200" u="none" kern="1200" dirty="0">
                          <a:solidFill>
                            <a:schemeClr val="dk1"/>
                          </a:solidFill>
                          <a:effectLst/>
                          <a:latin typeface="+mn-lt"/>
                          <a:ea typeface="+mn-ea"/>
                          <a:cs typeface="+mn-cs"/>
                        </a:rPr>
                        <a:t>Grades 2–5</a:t>
                      </a:r>
                      <a:r>
                        <a:rPr lang="en-GB" sz="2200" kern="1200" dirty="0">
                          <a:solidFill>
                            <a:schemeClr val="dk1"/>
                          </a:solidFill>
                          <a:effectLst/>
                          <a:latin typeface="+mn-lt"/>
                          <a:ea typeface="+mn-ea"/>
                          <a:cs typeface="+mn-cs"/>
                        </a:rPr>
                        <a:t>). </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Complex, multi-factor concerns.</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Early resolution unsuitable or failed.</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Redress/compensation may be sought.</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Safeguarding/systemic issues present.</a:t>
                      </a:r>
                      <a:endParaRPr lang="en-GB" sz="2200" dirty="0"/>
                    </a:p>
                  </a:txBody>
                  <a:tcPr>
                    <a:solidFill>
                      <a:schemeClr val="accent1">
                        <a:lumMod val="10000"/>
                        <a:lumOff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kern="1200" dirty="0">
                          <a:solidFill>
                            <a:schemeClr val="dk1"/>
                          </a:solidFill>
                          <a:effectLst/>
                          <a:latin typeface="+mn-lt"/>
                          <a:ea typeface="+mn-ea"/>
                          <a:cs typeface="+mn-cs"/>
                        </a:rPr>
                        <a:t>Appropriate when:</a:t>
                      </a:r>
                    </a:p>
                    <a:p>
                      <a:pPr algn="l"/>
                      <a:endParaRPr lang="en-GB" sz="2200" b="1" kern="1200" dirty="0">
                        <a:solidFill>
                          <a:schemeClr val="dk1"/>
                        </a:solidFill>
                        <a:effectLst/>
                        <a:latin typeface="+mn-lt"/>
                        <a:ea typeface="+mn-ea"/>
                        <a:cs typeface="+mn-cs"/>
                      </a:endParaRP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Allegations of serious misconduct or poor care.</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Safeguarding concerns or abuse.</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Potential criminal investigation.</a:t>
                      </a:r>
                    </a:p>
                    <a:p>
                      <a:pPr marL="342900" lvl="0" indent="-342900" algn="l">
                        <a:buFont typeface="Wingdings" panose="05000000000000000000" pitchFamily="2" charset="2"/>
                        <a:buChar char="Ø"/>
                      </a:pPr>
                      <a:r>
                        <a:rPr lang="en-GB" sz="2200" kern="1200" dirty="0">
                          <a:solidFill>
                            <a:schemeClr val="dk1"/>
                          </a:solidFill>
                          <a:effectLst/>
                          <a:latin typeface="+mn-lt"/>
                          <a:ea typeface="+mn-ea"/>
                          <a:cs typeface="+mn-cs"/>
                        </a:rPr>
                        <a:t>Risk that provider investigation may be compromised.</a:t>
                      </a:r>
                    </a:p>
                  </a:txBody>
                  <a:tcPr>
                    <a:solidFill>
                      <a:schemeClr val="accent1">
                        <a:lumMod val="10000"/>
                        <a:lumOff val="90000"/>
                      </a:schemeClr>
                    </a:solidFill>
                  </a:tcPr>
                </a:tc>
                <a:extLst>
                  <a:ext uri="{0D108BD9-81ED-4DB2-BD59-A6C34878D82A}">
                    <a16:rowId xmlns:a16="http://schemas.microsoft.com/office/drawing/2014/main" val="2186223230"/>
                  </a:ext>
                </a:extLst>
              </a:tr>
            </a:tbl>
          </a:graphicData>
        </a:graphic>
      </p:graphicFrame>
      <p:pic>
        <p:nvPicPr>
          <p:cNvPr id="11" name="Audio 10">
            <a:hlinkClick r:id="" action="ppaction://media"/>
            <a:extLst>
              <a:ext uri="{FF2B5EF4-FFF2-40B4-BE49-F238E27FC236}">
                <a16:creationId xmlns:a16="http://schemas.microsoft.com/office/drawing/2014/main" id="{1BFFC553-D6C6-03DC-AD67-A5FA00560B0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22953018"/>
      </p:ext>
    </p:extLst>
  </p:cSld>
  <p:clrMapOvr>
    <a:masterClrMapping/>
  </p:clrMapOvr>
  <p:transition spd="med" advTm="615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A7B8803-D605-0EC2-5278-6102BC703434}"/>
              </a:ext>
            </a:extLst>
          </p:cNvPr>
          <p:cNvSpPr txBox="1"/>
          <p:nvPr/>
        </p:nvSpPr>
        <p:spPr>
          <a:xfrm>
            <a:off x="241447" y="158030"/>
            <a:ext cx="11391254" cy="4939814"/>
          </a:xfrm>
          <a:prstGeom prst="rect">
            <a:avLst/>
          </a:prstGeom>
          <a:noFill/>
        </p:spPr>
        <p:txBody>
          <a:bodyPr wrap="square">
            <a:spAutoFit/>
          </a:bodyPr>
          <a:lstStyle/>
          <a:p>
            <a:pPr>
              <a:lnSpc>
                <a:spcPct val="107000"/>
              </a:lnSpc>
              <a:spcBef>
                <a:spcPts val="800"/>
              </a:spcBef>
              <a:spcAft>
                <a:spcPts val="400"/>
              </a:spcAft>
            </a:pPr>
            <a:r>
              <a:rPr lang="en-GB" sz="2400" b="1" kern="100" dirty="0">
                <a:solidFill>
                  <a:schemeClr val="accent1"/>
                </a:solidFill>
                <a:effectLst/>
                <a:ea typeface="Yu Gothic Light" panose="020B0300000000000000" pitchFamily="34" charset="-128"/>
                <a:cs typeface="Arial" panose="020B0604020202020204" pitchFamily="34" charset="0"/>
              </a:rPr>
              <a:t>Exceptional Circumstances</a:t>
            </a:r>
          </a:p>
          <a:p>
            <a:pPr lvl="0">
              <a:lnSpc>
                <a:spcPct val="107000"/>
              </a:lnSpc>
              <a:buSzPts val="1200"/>
            </a:pPr>
            <a:r>
              <a:rPr lang="en-GB" sz="2200" kern="100" dirty="0">
                <a:effectLst/>
                <a:ea typeface="Aptos" panose="020B0004020202020204"/>
                <a:cs typeface="Arial" panose="020B0604020202020204" pitchFamily="34" charset="0"/>
              </a:rPr>
              <a:t>In rare and sensitive cases, it may be inappropriate for the concern to be raised directly with the Primary Care Provider or Independent Provider. These include situations involving:</a:t>
            </a:r>
          </a:p>
          <a:p>
            <a:pPr marL="800100" lvl="1" indent="-342900">
              <a:lnSpc>
                <a:spcPct val="107000"/>
              </a:lnSpc>
              <a:buFont typeface="Symbol" panose="05050102010706020507" pitchFamily="18" charset="2"/>
              <a:buChar char=""/>
            </a:pPr>
            <a:r>
              <a:rPr lang="en-GB" sz="2200" kern="100" dirty="0">
                <a:effectLst/>
                <a:ea typeface="Aptos" panose="020B0004020202020204"/>
                <a:cs typeface="Arial" panose="020B0604020202020204" pitchFamily="34" charset="0"/>
              </a:rPr>
              <a:t>Allegations of serious misconduct or poor care.</a:t>
            </a:r>
          </a:p>
          <a:p>
            <a:pPr marL="800100" lvl="1" indent="-342900">
              <a:lnSpc>
                <a:spcPct val="107000"/>
              </a:lnSpc>
              <a:buFont typeface="Symbol" panose="05050102010706020507" pitchFamily="18" charset="2"/>
              <a:buChar char=""/>
            </a:pPr>
            <a:r>
              <a:rPr lang="en-GB" sz="2200" kern="100" dirty="0">
                <a:effectLst/>
                <a:ea typeface="Aptos" panose="020B0004020202020204"/>
                <a:cs typeface="Arial" panose="020B0604020202020204" pitchFamily="34" charset="0"/>
              </a:rPr>
              <a:t>Safeguarding concerns or potential criminal matters.</a:t>
            </a:r>
          </a:p>
          <a:p>
            <a:pPr marL="800100" lvl="1" indent="-342900">
              <a:lnSpc>
                <a:spcPct val="107000"/>
              </a:lnSpc>
              <a:buFont typeface="Symbol" panose="05050102010706020507" pitchFamily="18" charset="2"/>
              <a:buChar char=""/>
            </a:pPr>
            <a:r>
              <a:rPr lang="en-GB" sz="2200" kern="100" dirty="0">
                <a:effectLst/>
                <a:ea typeface="Aptos" panose="020B0004020202020204"/>
                <a:cs typeface="Arial" panose="020B0604020202020204" pitchFamily="34" charset="0"/>
              </a:rPr>
              <a:t>Risks that the provider-led investigation may compromise the integrity of the process.</a:t>
            </a:r>
            <a:br>
              <a:rPr lang="en-GB" sz="2200" kern="100" dirty="0">
                <a:effectLst/>
                <a:ea typeface="Aptos" panose="020B0004020202020204"/>
                <a:cs typeface="Arial" panose="020B0604020202020204" pitchFamily="34" charset="0"/>
              </a:rPr>
            </a:br>
            <a:endParaRPr lang="en-GB" sz="2200" kern="100" dirty="0">
              <a:effectLst/>
              <a:ea typeface="Aptos" panose="020B0004020202020204"/>
              <a:cs typeface="Arial" panose="020B0604020202020204" pitchFamily="34" charset="0"/>
            </a:endParaRPr>
          </a:p>
          <a:p>
            <a:pPr lvl="0">
              <a:lnSpc>
                <a:spcPct val="107000"/>
              </a:lnSpc>
              <a:buSzPts val="1200"/>
            </a:pPr>
            <a:r>
              <a:rPr lang="en-GB" sz="2200" kern="100" dirty="0">
                <a:effectLst/>
                <a:ea typeface="Aptos" panose="020B0004020202020204"/>
                <a:cs typeface="Arial" panose="020B0604020202020204" pitchFamily="34" charset="0"/>
              </a:rPr>
              <a:t>In such cases, the concern should be notified directly to the LHB, which will:</a:t>
            </a:r>
          </a:p>
          <a:p>
            <a:pPr marL="800100" lvl="1" indent="-342900">
              <a:lnSpc>
                <a:spcPct val="107000"/>
              </a:lnSpc>
              <a:buFont typeface="Symbol" panose="05050102010706020507" pitchFamily="18" charset="2"/>
              <a:buChar char=""/>
            </a:pPr>
            <a:r>
              <a:rPr lang="en-GB" sz="2200" kern="100" dirty="0">
                <a:effectLst/>
                <a:ea typeface="Aptos" panose="020B0004020202020204"/>
                <a:cs typeface="Arial" panose="020B0604020202020204" pitchFamily="34" charset="0"/>
              </a:rPr>
              <a:t>Offer a listening discussion to understand the concern.</a:t>
            </a:r>
          </a:p>
          <a:p>
            <a:pPr marL="800100" lvl="1" indent="-342900">
              <a:lnSpc>
                <a:spcPct val="107000"/>
              </a:lnSpc>
              <a:buFont typeface="Symbol" panose="05050102010706020507" pitchFamily="18" charset="2"/>
              <a:buChar char=""/>
            </a:pPr>
            <a:r>
              <a:rPr lang="en-GB" sz="2200" kern="100" dirty="0">
                <a:effectLst/>
                <a:ea typeface="Aptos" panose="020B0004020202020204"/>
                <a:cs typeface="Arial" panose="020B0604020202020204" pitchFamily="34" charset="0"/>
              </a:rPr>
              <a:t>Decide within five working days who will lead the investigation in line with usual processes</a:t>
            </a:r>
          </a:p>
          <a:p>
            <a:pPr marL="800100" lvl="1" indent="-342900">
              <a:lnSpc>
                <a:spcPct val="107000"/>
              </a:lnSpc>
              <a:spcAft>
                <a:spcPts val="800"/>
              </a:spcAft>
              <a:buFont typeface="Symbol" panose="05050102010706020507" pitchFamily="18" charset="2"/>
              <a:buChar char=""/>
            </a:pPr>
            <a:r>
              <a:rPr lang="en-GB" sz="2200" kern="100" dirty="0">
                <a:effectLst/>
                <a:ea typeface="Aptos" panose="020B0004020202020204"/>
                <a:cs typeface="Arial" panose="020B0604020202020204" pitchFamily="34" charset="0"/>
              </a:rPr>
              <a:t>Inform the individual and the provider (unless contraindicated) of the decision.</a:t>
            </a:r>
          </a:p>
          <a:p>
            <a:pPr>
              <a:lnSpc>
                <a:spcPct val="107000"/>
              </a:lnSpc>
              <a:spcAft>
                <a:spcPts val="800"/>
              </a:spcAft>
            </a:pPr>
            <a:r>
              <a:rPr lang="en-GB" sz="2200" kern="100" dirty="0">
                <a:effectLst/>
                <a:ea typeface="Aptos" panose="020B0004020202020204"/>
                <a:cs typeface="Arial" panose="020B0604020202020204" pitchFamily="34" charset="0"/>
              </a:rPr>
              <a:t>Early resolution may still be possible if the LHB shares the concern with the primary care provider, as outlined in regulation 19.</a:t>
            </a:r>
          </a:p>
        </p:txBody>
      </p:sp>
      <p:pic>
        <p:nvPicPr>
          <p:cNvPr id="4" name="Audio 3">
            <a:hlinkClick r:id="" action="ppaction://media"/>
            <a:extLst>
              <a:ext uri="{FF2B5EF4-FFF2-40B4-BE49-F238E27FC236}">
                <a16:creationId xmlns:a16="http://schemas.microsoft.com/office/drawing/2014/main" id="{2DF013CF-71D9-A9CC-4D07-20CD316B9A0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922529856"/>
      </p:ext>
    </p:extLst>
  </p:cSld>
  <p:clrMapOvr>
    <a:masterClrMapping/>
  </p:clrMapOvr>
  <p:transition spd="med" advTm="708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C8D29-90B8-8B7E-4F5F-00001EE677B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8CCCEF3-BBEC-FF1E-2C30-68A007ACF760}"/>
              </a:ext>
            </a:extLst>
          </p:cNvPr>
          <p:cNvSpPr>
            <a:spLocks noGrp="1"/>
          </p:cNvSpPr>
          <p:nvPr>
            <p:ph type="title"/>
          </p:nvPr>
        </p:nvSpPr>
        <p:spPr>
          <a:xfrm>
            <a:off x="174172" y="87121"/>
            <a:ext cx="10515600" cy="887603"/>
          </a:xfrm>
        </p:spPr>
        <p:txBody>
          <a:bodyPr/>
          <a:lstStyle/>
          <a:p>
            <a:r>
              <a:rPr lang="en-GB" b="1" dirty="0">
                <a:solidFill>
                  <a:srgbClr val="002060"/>
                </a:solidFill>
                <a:latin typeface="+mn-lt"/>
              </a:rPr>
              <a:t>Complaints received by BCUHB</a:t>
            </a:r>
          </a:p>
        </p:txBody>
      </p:sp>
      <p:sp>
        <p:nvSpPr>
          <p:cNvPr id="5" name="Content Placeholder 2">
            <a:extLst>
              <a:ext uri="{FF2B5EF4-FFF2-40B4-BE49-F238E27FC236}">
                <a16:creationId xmlns:a16="http://schemas.microsoft.com/office/drawing/2014/main" id="{BA78854A-0EA9-A145-7EB0-EF38CC5EF169}"/>
              </a:ext>
            </a:extLst>
          </p:cNvPr>
          <p:cNvSpPr txBox="1">
            <a:spLocks/>
          </p:cNvSpPr>
          <p:nvPr/>
        </p:nvSpPr>
        <p:spPr>
          <a:xfrm>
            <a:off x="174172" y="881743"/>
            <a:ext cx="11821886" cy="50618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lvl1pPr marL="0" marR="0" indent="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1pPr>
            <a:lvl2pPr marL="0" marR="0" indent="4572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2pPr>
            <a:lvl3pPr marL="0" marR="0" indent="9144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3pPr>
            <a:lvl4pPr marL="0" marR="0" indent="13716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4pPr>
            <a:lvl5pPr marL="0" marR="0" indent="18288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5pPr>
            <a:lvl6pPr marL="25146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6pPr>
            <a:lvl7pPr marL="2971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7pPr>
            <a:lvl8pPr marL="34290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8pPr>
            <a:lvl9pPr marL="38862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9pPr>
          </a:lstStyle>
          <a:p>
            <a:pPr hangingPunct="0">
              <a:lnSpc>
                <a:spcPct val="100000"/>
              </a:lnSpc>
              <a:spcBef>
                <a:spcPts val="0"/>
              </a:spcBef>
            </a:pPr>
            <a:r>
              <a:rPr lang="en-GB" sz="2200" b="0" dirty="0">
                <a:solidFill>
                  <a:schemeClr val="tx1"/>
                </a:solidFill>
                <a:latin typeface="+mn-lt"/>
              </a:rPr>
              <a:t>BCUHB receives occasional complaints and queries relating to primary care contractors.</a:t>
            </a:r>
          </a:p>
          <a:p>
            <a:pPr hangingPunct="0">
              <a:lnSpc>
                <a:spcPct val="100000"/>
              </a:lnSpc>
              <a:spcBef>
                <a:spcPts val="0"/>
              </a:spcBef>
            </a:pPr>
            <a:endParaRPr lang="en-GB" sz="2200" b="0" dirty="0">
              <a:solidFill>
                <a:schemeClr val="tx1"/>
              </a:solidFill>
              <a:latin typeface="+mn-lt"/>
            </a:endParaRPr>
          </a:p>
          <a:p>
            <a:pPr marL="457200" indent="-457200" hangingPunct="0">
              <a:lnSpc>
                <a:spcPct val="100000"/>
              </a:lnSpc>
              <a:spcBef>
                <a:spcPts val="0"/>
              </a:spcBef>
              <a:buFont typeface="Arial" panose="020B0604020202020204" pitchFamily="34" charset="0"/>
              <a:buChar char="•"/>
            </a:pPr>
            <a:r>
              <a:rPr lang="en-GB" sz="2200" b="0" dirty="0">
                <a:solidFill>
                  <a:schemeClr val="tx1"/>
                </a:solidFill>
                <a:latin typeface="+mn-lt"/>
              </a:rPr>
              <a:t>When queries or Stage 1 complaints are received, the complainant will be advised to contact the primary care contractor directly to raise their concerns.</a:t>
            </a:r>
          </a:p>
          <a:p>
            <a:pPr marL="457200" indent="-457200" hangingPunct="0">
              <a:lnSpc>
                <a:spcPct val="100000"/>
              </a:lnSpc>
              <a:spcBef>
                <a:spcPts val="0"/>
              </a:spcBef>
              <a:buFont typeface="Arial" panose="020B0604020202020204" pitchFamily="34" charset="0"/>
              <a:buChar char="•"/>
            </a:pPr>
            <a:r>
              <a:rPr lang="en-GB" sz="2200" b="0" dirty="0">
                <a:solidFill>
                  <a:schemeClr val="tx1"/>
                </a:solidFill>
                <a:latin typeface="+mn-lt"/>
              </a:rPr>
              <a:t>When Stage 2 complaints are received, these will be reviewed to determine whether exceptional circumstances apply. The Health Board will then decide who is best placed to undertake the investigation in line with the relevant guidance and the primary care contractor will be informed accordingly. </a:t>
            </a:r>
          </a:p>
          <a:p>
            <a:pPr marL="457200" indent="-457200" hangingPunct="0">
              <a:lnSpc>
                <a:spcPct val="100000"/>
              </a:lnSpc>
              <a:spcBef>
                <a:spcPts val="0"/>
              </a:spcBef>
              <a:buFont typeface="Arial" panose="020B0604020202020204" pitchFamily="34" charset="0"/>
              <a:buChar char="•"/>
            </a:pPr>
            <a:r>
              <a:rPr lang="en-GB" sz="2200" b="0" dirty="0">
                <a:solidFill>
                  <a:schemeClr val="tx1"/>
                </a:solidFill>
                <a:latin typeface="+mn-lt"/>
              </a:rPr>
              <a:t>As part of the assessment process, the Health Board may request relevant health records from the contractor. </a:t>
            </a:r>
          </a:p>
          <a:p>
            <a:pPr marL="457200" indent="-457200" hangingPunct="0">
              <a:lnSpc>
                <a:spcPct val="100000"/>
              </a:lnSpc>
              <a:spcBef>
                <a:spcPts val="0"/>
              </a:spcBef>
              <a:buFont typeface="Arial" panose="020B0604020202020204" pitchFamily="34" charset="0"/>
              <a:buChar char="•"/>
            </a:pPr>
            <a:r>
              <a:rPr lang="en-GB" sz="2200" b="0" dirty="0">
                <a:solidFill>
                  <a:schemeClr val="tx1"/>
                </a:solidFill>
                <a:latin typeface="+mn-lt"/>
              </a:rPr>
              <a:t>Depending on the severity and nature of the complaint, the Health Board may arrange a listening discussion. </a:t>
            </a:r>
          </a:p>
          <a:p>
            <a:pPr marL="457200" indent="-457200" hangingPunct="0">
              <a:lnSpc>
                <a:spcPct val="100000"/>
              </a:lnSpc>
              <a:spcBef>
                <a:spcPts val="0"/>
              </a:spcBef>
              <a:buFont typeface="Arial" panose="020B0604020202020204" pitchFamily="34" charset="0"/>
              <a:buChar char="•"/>
            </a:pPr>
            <a:r>
              <a:rPr lang="en-GB" sz="2200" b="0" dirty="0">
                <a:solidFill>
                  <a:schemeClr val="tx1"/>
                </a:solidFill>
                <a:latin typeface="+mn-lt"/>
              </a:rPr>
              <a:t>For complaints involving multiple services, decisions will be made on a case-by-case basis. This may result in either a joint investigation or the complaint being split, with the contractor responding to the elements relevant to their service. </a:t>
            </a:r>
          </a:p>
        </p:txBody>
      </p:sp>
      <p:pic>
        <p:nvPicPr>
          <p:cNvPr id="10" name="Audio 9">
            <a:hlinkClick r:id="" action="ppaction://media"/>
            <a:extLst>
              <a:ext uri="{FF2B5EF4-FFF2-40B4-BE49-F238E27FC236}">
                <a16:creationId xmlns:a16="http://schemas.microsoft.com/office/drawing/2014/main" id="{09CE2996-9AFE-CCFB-E5D0-C6BBD1E61B4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327245088"/>
      </p:ext>
    </p:extLst>
  </p:cSld>
  <p:clrMapOvr>
    <a:masterClrMapping/>
  </p:clrMapOvr>
  <p:transition spd="med" advTm="6892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4C4693-6448-A73D-94ED-9E88797512EF}"/>
              </a:ext>
            </a:extLst>
          </p:cNvPr>
          <p:cNvSpPr txBox="1"/>
          <p:nvPr/>
        </p:nvSpPr>
        <p:spPr>
          <a:xfrm>
            <a:off x="198895" y="202473"/>
            <a:ext cx="11626312" cy="5324535"/>
          </a:xfrm>
          <a:prstGeom prst="rect">
            <a:avLst/>
          </a:prstGeom>
          <a:noFill/>
        </p:spPr>
        <p:txBody>
          <a:bodyPr wrap="square">
            <a:spAutoFit/>
          </a:bodyPr>
          <a:lstStyle/>
          <a:p>
            <a:r>
              <a:rPr lang="en-GB" sz="2800" b="1" dirty="0">
                <a:solidFill>
                  <a:srgbClr val="002060"/>
                </a:solidFill>
              </a:rPr>
              <a:t>Escalation to the Health Board </a:t>
            </a:r>
          </a:p>
          <a:p>
            <a:r>
              <a:rPr lang="en-GB" sz="2400" i="1" dirty="0"/>
              <a:t>123. </a:t>
            </a:r>
            <a:r>
              <a:rPr lang="en-GB" sz="2400" dirty="0"/>
              <a:t>If the individual remains dissatisfied or early resolution is deemed inappropriate, </a:t>
            </a:r>
          </a:p>
          <a:p>
            <a:r>
              <a:rPr lang="en-GB" sz="2400" dirty="0"/>
              <a:t>the provider must escalate the matter to the LHB, detailing all resolution attempts so </a:t>
            </a:r>
          </a:p>
          <a:p>
            <a:r>
              <a:rPr lang="en-GB" sz="2400" dirty="0"/>
              <a:t>that the LHB can adequately determine whether or not it is appropriate for the </a:t>
            </a:r>
          </a:p>
          <a:p>
            <a:r>
              <a:rPr lang="en-GB" sz="2400" dirty="0"/>
              <a:t>Primary Care Provider or the  LHB to investigate the concern. If the Primary Care </a:t>
            </a:r>
          </a:p>
          <a:p>
            <a:r>
              <a:rPr lang="en-GB" sz="2400" dirty="0"/>
              <a:t>Provider has issued a response in accordance with regulation 24 or the person does </a:t>
            </a:r>
          </a:p>
          <a:p>
            <a:r>
              <a:rPr lang="en-GB" sz="2400" dirty="0"/>
              <a:t>not consent to the LHB investigating the concern, the LHB must not investigate. This </a:t>
            </a:r>
          </a:p>
          <a:p>
            <a:r>
              <a:rPr lang="en-GB" sz="2400" dirty="0"/>
              <a:t>process is governed by Regulation 20. </a:t>
            </a:r>
          </a:p>
          <a:p>
            <a:endParaRPr lang="en-GB" sz="2400" dirty="0"/>
          </a:p>
          <a:p>
            <a:r>
              <a:rPr lang="en-GB" sz="2400" dirty="0"/>
              <a:t>We are liaising with other Health Boards and WG to determine the formal process for escalation.</a:t>
            </a:r>
          </a:p>
          <a:p>
            <a:r>
              <a:rPr lang="en-GB" sz="2400" dirty="0"/>
              <a:t>In the interim period, if a contractor needs to escalate a complaint as above please contact the PCCG via email at </a:t>
            </a:r>
            <a:r>
              <a:rPr lang="en-GB" sz="2400" dirty="0">
                <a:hlinkClick r:id="rId4"/>
              </a:rPr>
              <a:t>BCU.PrimaryCareClinicalGovernance@wales.nhs.uk</a:t>
            </a:r>
            <a:r>
              <a:rPr lang="en-GB" sz="2400" dirty="0"/>
              <a:t> and await further guidance.</a:t>
            </a:r>
          </a:p>
        </p:txBody>
      </p:sp>
      <p:pic>
        <p:nvPicPr>
          <p:cNvPr id="2" name="Audio 1">
            <a:hlinkClick r:id="" action="ppaction://media"/>
            <a:extLst>
              <a:ext uri="{FF2B5EF4-FFF2-40B4-BE49-F238E27FC236}">
                <a16:creationId xmlns:a16="http://schemas.microsoft.com/office/drawing/2014/main" id="{28BCD052-C521-621F-F03E-F553DA01507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97011856"/>
      </p:ext>
    </p:extLst>
  </p:cSld>
  <p:clrMapOvr>
    <a:masterClrMapping/>
  </p:clrMapOvr>
  <p:transition spd="med" advTm="7823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210E39-A13D-6D8E-C3B9-2ECAFA0CB436}"/>
              </a:ext>
            </a:extLst>
          </p:cNvPr>
          <p:cNvSpPr txBox="1"/>
          <p:nvPr/>
        </p:nvSpPr>
        <p:spPr>
          <a:xfrm>
            <a:off x="175357" y="80756"/>
            <a:ext cx="10693330" cy="769441"/>
          </a:xfrm>
          <a:prstGeom prst="rect">
            <a:avLst/>
          </a:prstGeom>
          <a:noFill/>
        </p:spPr>
        <p:txBody>
          <a:bodyPr wrap="square">
            <a:spAutoFit/>
          </a:bodyPr>
          <a:lstStyle/>
          <a:p>
            <a:r>
              <a:rPr lang="en-GB" sz="4400" b="1" dirty="0">
                <a:solidFill>
                  <a:srgbClr val="002060"/>
                </a:solidFill>
                <a:effectLst/>
                <a:ea typeface="Aptos"/>
                <a:cs typeface="Arial" panose="020B0604020202020204" pitchFamily="34" charset="0"/>
              </a:rPr>
              <a:t>Harm Grading Framework</a:t>
            </a:r>
            <a:endParaRPr lang="en-GB" sz="4400" b="1" dirty="0">
              <a:solidFill>
                <a:srgbClr val="002060"/>
              </a:solidFill>
            </a:endParaRPr>
          </a:p>
        </p:txBody>
      </p:sp>
      <p:graphicFrame>
        <p:nvGraphicFramePr>
          <p:cNvPr id="3" name="Table 8">
            <a:extLst>
              <a:ext uri="{FF2B5EF4-FFF2-40B4-BE49-F238E27FC236}">
                <a16:creationId xmlns:a16="http://schemas.microsoft.com/office/drawing/2014/main" id="{2874C1ED-6213-A740-C81A-6F49EF257F72}"/>
              </a:ext>
            </a:extLst>
          </p:cNvPr>
          <p:cNvGraphicFramePr>
            <a:graphicFrameLocks noGrp="1"/>
          </p:cNvGraphicFramePr>
          <p:nvPr/>
        </p:nvGraphicFramePr>
        <p:xfrm>
          <a:off x="276253" y="834189"/>
          <a:ext cx="9637768" cy="5181600"/>
        </p:xfrm>
        <a:graphic>
          <a:graphicData uri="http://schemas.openxmlformats.org/drawingml/2006/table">
            <a:tbl>
              <a:tblPr firstRow="1" bandRow="1">
                <a:tableStyleId>{5940675A-B579-460E-94D1-54222C63F5DA}</a:tableStyleId>
              </a:tblPr>
              <a:tblGrid>
                <a:gridCol w="3522769">
                  <a:extLst>
                    <a:ext uri="{9D8B030D-6E8A-4147-A177-3AD203B41FA5}">
                      <a16:colId xmlns:a16="http://schemas.microsoft.com/office/drawing/2014/main" val="2188808915"/>
                    </a:ext>
                  </a:extLst>
                </a:gridCol>
                <a:gridCol w="6114999">
                  <a:extLst>
                    <a:ext uri="{9D8B030D-6E8A-4147-A177-3AD203B41FA5}">
                      <a16:colId xmlns:a16="http://schemas.microsoft.com/office/drawing/2014/main" val="733364577"/>
                    </a:ext>
                  </a:extLst>
                </a:gridCol>
              </a:tblGrid>
              <a:tr h="382848">
                <a:tc>
                  <a:txBody>
                    <a:bodyPr/>
                    <a:lstStyle/>
                    <a:p>
                      <a:pPr algn="l"/>
                      <a:r>
                        <a:rPr lang="en-GB" b="1" dirty="0">
                          <a:solidFill>
                            <a:schemeClr val="bg1"/>
                          </a:solidFill>
                        </a:rPr>
                        <a:t>Grade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l"/>
                      <a:r>
                        <a:rPr lang="en-GB" b="1" dirty="0">
                          <a:solidFill>
                            <a:schemeClr val="bg1"/>
                          </a:solidFill>
                        </a:rPr>
                        <a:t>Examples of Concerns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456803934"/>
                  </a:ext>
                </a:extLst>
              </a:tr>
              <a:tr h="607027">
                <a:tc>
                  <a:txBody>
                    <a:bodyPr/>
                    <a:lstStyle/>
                    <a:p>
                      <a:pPr algn="l"/>
                      <a:r>
                        <a:rPr lang="en-GB" sz="1600" b="1" dirty="0">
                          <a:solidFill>
                            <a:schemeClr val="bg1"/>
                          </a:solidFill>
                        </a:rPr>
                        <a:t>Grade 1 – None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50"/>
                    </a:solidFill>
                  </a:tcPr>
                </a:tc>
                <a:tc>
                  <a:txBody>
                    <a:bodyPr/>
                    <a:lstStyle/>
                    <a:p>
                      <a:pPr marL="0" indent="0" algn="l">
                        <a:buFont typeface="Arial" panose="020B0604020202020204" pitchFamily="34" charset="0"/>
                        <a:buNone/>
                      </a:pPr>
                      <a:r>
                        <a:rPr lang="en-GB" sz="1600" b="1" kern="1200" dirty="0">
                          <a:solidFill>
                            <a:schemeClr val="bg1"/>
                          </a:solidFill>
                          <a:effectLst/>
                        </a:rPr>
                        <a:t>• Delay without clinical impact; fall with no injury; admin error corrected with no effect.</a:t>
                      </a: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463331162"/>
                  </a:ext>
                </a:extLst>
              </a:tr>
              <a:tr h="862617">
                <a:tc>
                  <a:txBody>
                    <a:bodyPr/>
                    <a:lstStyle/>
                    <a:p>
                      <a:pPr algn="l"/>
                      <a:r>
                        <a:rPr lang="en-GB" sz="1600" b="1" dirty="0">
                          <a:solidFill>
                            <a:schemeClr val="bg1"/>
                          </a:solidFill>
                        </a:rPr>
                        <a:t>Grade 2 – Low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DE22"/>
                    </a:solidFill>
                  </a:tcPr>
                </a:tc>
                <a:tc>
                  <a:txBody>
                    <a:bodyPr/>
                    <a:lstStyle/>
                    <a:p>
                      <a:pPr algn="l"/>
                      <a:r>
                        <a:rPr lang="en-GB" sz="1600" b="1" kern="1200" dirty="0">
                          <a:solidFill>
                            <a:schemeClr val="bg1"/>
                          </a:solidFill>
                          <a:effectLst/>
                        </a:rPr>
                        <a:t>• Minor treatment delays.</a:t>
                      </a:r>
                      <a:br>
                        <a:rPr lang="en-GB" sz="1600" b="1" kern="1200" dirty="0">
                          <a:solidFill>
                            <a:schemeClr val="bg1"/>
                          </a:solidFill>
                          <a:effectLst/>
                        </a:rPr>
                      </a:br>
                      <a:r>
                        <a:rPr lang="en-GB" sz="1600" b="1" kern="1200" dirty="0">
                          <a:solidFill>
                            <a:schemeClr val="bg1"/>
                          </a:solidFill>
                          <a:effectLst/>
                        </a:rPr>
                        <a:t>• Short increase in length of stay (1–3 days).</a:t>
                      </a:r>
                      <a:br>
                        <a:rPr lang="en-GB" sz="1600" b="1" kern="1200" dirty="0">
                          <a:solidFill>
                            <a:schemeClr val="bg1"/>
                          </a:solidFill>
                          <a:effectLst/>
                        </a:rPr>
                      </a:br>
                      <a:r>
                        <a:rPr lang="en-GB" sz="1600" b="1" kern="1200" dirty="0">
                          <a:solidFill>
                            <a:schemeClr val="bg1"/>
                          </a:solidFill>
                          <a:effectLst/>
                        </a:rPr>
                        <a:t>• Minor injury requiring simple treatment.</a:t>
                      </a: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DE22"/>
                    </a:solidFill>
                  </a:tcPr>
                </a:tc>
                <a:extLst>
                  <a:ext uri="{0D108BD9-81ED-4DB2-BD59-A6C34878D82A}">
                    <a16:rowId xmlns:a16="http://schemas.microsoft.com/office/drawing/2014/main" val="1917587512"/>
                  </a:ext>
                </a:extLst>
              </a:tr>
              <a:tr h="1199160">
                <a:tc>
                  <a:txBody>
                    <a:bodyPr/>
                    <a:lstStyle/>
                    <a:p>
                      <a:pPr algn="l"/>
                      <a:r>
                        <a:rPr lang="en-GB" sz="1600" b="1" dirty="0">
                          <a:solidFill>
                            <a:schemeClr val="bg1"/>
                          </a:solidFill>
                        </a:rPr>
                        <a:t>Grade 3 – Moderate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tc>
                  <a:txBody>
                    <a:bodyPr/>
                    <a:lstStyle/>
                    <a:p>
                      <a:pPr algn="l"/>
                      <a:r>
                        <a:rPr lang="en-GB" sz="1600" b="1" kern="1200" dirty="0">
                          <a:solidFill>
                            <a:schemeClr val="bg1"/>
                          </a:solidFill>
                          <a:effectLst/>
                        </a:rPr>
                        <a:t>• Avoidable injury requiring intervention.</a:t>
                      </a:r>
                      <a:br>
                        <a:rPr lang="en-GB" sz="1600" b="1" kern="1200" dirty="0">
                          <a:solidFill>
                            <a:schemeClr val="bg1"/>
                          </a:solidFill>
                          <a:effectLst/>
                        </a:rPr>
                      </a:br>
                      <a:r>
                        <a:rPr lang="en-GB" sz="1600" b="1" kern="1200" dirty="0">
                          <a:solidFill>
                            <a:schemeClr val="bg1"/>
                          </a:solidFill>
                          <a:effectLst/>
                        </a:rPr>
                        <a:t>• Readmission or return to surgery.</a:t>
                      </a:r>
                      <a:br>
                        <a:rPr lang="en-GB" sz="1600" b="1" kern="1200" dirty="0">
                          <a:solidFill>
                            <a:schemeClr val="bg1"/>
                          </a:solidFill>
                          <a:effectLst/>
                        </a:rPr>
                      </a:br>
                      <a:r>
                        <a:rPr lang="en-GB" sz="1600" b="1" kern="1200" dirty="0">
                          <a:solidFill>
                            <a:schemeClr val="bg1"/>
                          </a:solidFill>
                          <a:effectLst/>
                        </a:rPr>
                        <a:t>• Transfer to higher acuity resulting intervention to save life</a:t>
                      </a:r>
                      <a:br>
                        <a:rPr lang="en-GB" sz="1600" b="1" kern="1200" dirty="0">
                          <a:solidFill>
                            <a:schemeClr val="bg1"/>
                          </a:solidFill>
                          <a:effectLst/>
                        </a:rPr>
                      </a:br>
                      <a:r>
                        <a:rPr lang="en-GB" sz="1600" b="1" kern="1200" dirty="0">
                          <a:solidFill>
                            <a:schemeClr val="bg1"/>
                          </a:solidFill>
                          <a:effectLst/>
                        </a:rPr>
                        <a:t>• RIDDOR reportable incident.</a:t>
                      </a: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91064832"/>
                  </a:ext>
                </a:extLst>
              </a:tr>
              <a:tr h="1011740">
                <a:tc>
                  <a:txBody>
                    <a:bodyPr/>
                    <a:lstStyle/>
                    <a:p>
                      <a:pPr algn="l"/>
                      <a:r>
                        <a:rPr lang="en-GB" sz="1600" b="1" dirty="0">
                          <a:solidFill>
                            <a:schemeClr val="bg1"/>
                          </a:solidFill>
                        </a:rPr>
                        <a:t>Grade 4 – Severe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0000"/>
                    </a:solidFill>
                  </a:tcPr>
                </a:tc>
                <a:tc>
                  <a:txBody>
                    <a:bodyPr/>
                    <a:lstStyle/>
                    <a:p>
                      <a:pPr marL="0" lvl="0" indent="0" algn="l">
                        <a:lnSpc>
                          <a:spcPct val="106000"/>
                        </a:lnSpc>
                        <a:spcAft>
                          <a:spcPts val="800"/>
                        </a:spcAft>
                        <a:buSzPts val="1200"/>
                        <a:buFont typeface="Arial" panose="020B0604020202020204" pitchFamily="34" charset="0"/>
                        <a:buNone/>
                      </a:pPr>
                      <a:r>
                        <a:rPr lang="en-GB" sz="1600" b="1" kern="1200" dirty="0">
                          <a:solidFill>
                            <a:schemeClr val="bg1"/>
                          </a:solidFill>
                          <a:effectLst/>
                        </a:rPr>
                        <a:t>• Permanent harm or disability or function loss:</a:t>
                      </a:r>
                      <a:br>
                        <a:rPr lang="en-GB" sz="1600" b="1" kern="1200" dirty="0">
                          <a:solidFill>
                            <a:schemeClr val="bg1"/>
                          </a:solidFill>
                          <a:effectLst/>
                        </a:rPr>
                      </a:br>
                      <a:r>
                        <a:rPr lang="en-GB" sz="1600" b="1" kern="1200" dirty="0">
                          <a:solidFill>
                            <a:schemeClr val="bg1"/>
                          </a:solidFill>
                          <a:effectLst/>
                        </a:rPr>
                        <a:t>• Extended hospital stay (&gt;15 days) with permanent sequalae</a:t>
                      </a:r>
                      <a:br>
                        <a:rPr lang="en-GB" sz="1600" b="1" kern="1200" dirty="0">
                          <a:solidFill>
                            <a:schemeClr val="bg1"/>
                          </a:solidFill>
                          <a:effectLst/>
                        </a:rPr>
                      </a:br>
                      <a:r>
                        <a:rPr lang="en-GB" sz="1600" b="1" kern="1200" dirty="0">
                          <a:solidFill>
                            <a:schemeClr val="bg1"/>
                          </a:solidFill>
                          <a:effectLst/>
                        </a:rPr>
                        <a:t>• Significant breach of national standards.</a:t>
                      </a: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00747918"/>
                  </a:ext>
                </a:extLst>
              </a:tr>
              <a:tr h="1118208">
                <a:tc>
                  <a:txBody>
                    <a:bodyPr/>
                    <a:lstStyle/>
                    <a:p>
                      <a:pPr algn="l"/>
                      <a:r>
                        <a:rPr lang="en-GB" sz="1600" b="1" dirty="0">
                          <a:solidFill>
                            <a:schemeClr val="bg1"/>
                          </a:solidFill>
                        </a:rPr>
                        <a:t>Grade 5 - Death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tc>
                  <a:txBody>
                    <a:bodyPr/>
                    <a:lstStyle/>
                    <a:p>
                      <a:pPr algn="l"/>
                      <a:r>
                        <a:rPr lang="en-GB" sz="1600" b="1" kern="1200" dirty="0">
                          <a:solidFill>
                            <a:schemeClr val="bg1"/>
                          </a:solidFill>
                          <a:effectLst/>
                        </a:rPr>
                        <a:t>• Avoidable death or care contributing; maternal/perinatal/infant death.</a:t>
                      </a:r>
                      <a:br>
                        <a:rPr lang="en-GB" sz="1600" b="1" kern="1200" dirty="0">
                          <a:solidFill>
                            <a:schemeClr val="bg1"/>
                          </a:solidFill>
                          <a:effectLst/>
                        </a:rPr>
                      </a:br>
                      <a:r>
                        <a:rPr lang="en-GB" sz="1600" b="1" kern="1200" dirty="0">
                          <a:solidFill>
                            <a:schemeClr val="bg1"/>
                          </a:solidFill>
                          <a:effectLst/>
                        </a:rPr>
                        <a:t>• Gross failure to meet standards.</a:t>
                      </a:r>
                      <a:br>
                        <a:rPr lang="en-GB" sz="1600" b="1" kern="1200" dirty="0">
                          <a:solidFill>
                            <a:schemeClr val="bg1"/>
                          </a:solidFill>
                          <a:effectLst/>
                        </a:rPr>
                      </a:br>
                      <a:r>
                        <a:rPr lang="en-GB" sz="1600" b="1" kern="1200" dirty="0">
                          <a:solidFill>
                            <a:schemeClr val="bg1"/>
                          </a:solidFill>
                          <a:effectLst/>
                        </a:rPr>
                        <a:t>• Irreversible health effects.</a:t>
                      </a: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4129102828"/>
                  </a:ext>
                </a:extLst>
              </a:tr>
            </a:tbl>
          </a:graphicData>
        </a:graphic>
      </p:graphicFrame>
      <p:pic>
        <p:nvPicPr>
          <p:cNvPr id="4" name="Audio 3">
            <a:hlinkClick r:id="" action="ppaction://media"/>
            <a:extLst>
              <a:ext uri="{FF2B5EF4-FFF2-40B4-BE49-F238E27FC236}">
                <a16:creationId xmlns:a16="http://schemas.microsoft.com/office/drawing/2014/main" id="{069070C6-6DD3-A2E2-5239-8C64A4A7996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854789530"/>
      </p:ext>
    </p:extLst>
  </p:cSld>
  <p:clrMapOvr>
    <a:masterClrMapping/>
  </p:clrMapOvr>
  <p:transition spd="med" advTm="239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Result Notification  Slide Pack_v2 [Read-Only]" id="{CFA0448D-EF08-47A2-82C1-674E433D2A0C}" vid="{B96FFD4A-187E-41D2-BD25-4BA6CA42C61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sult Notification  Slide Pack_v2 [Read-Only]" id="{CFA0448D-EF08-47A2-82C1-674E433D2A0C}" vid="{F8C192AA-EC02-4C6C-879C-2D7A1679DAE9}"/>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7067812E90B04086374E0D1B6FCE5F" ma:contentTypeVersion="19" ma:contentTypeDescription="Create a new document." ma:contentTypeScope="" ma:versionID="7e77e95499516ca26d5f2f62f0d8ef10">
  <xsd:schema xmlns:xsd="http://www.w3.org/2001/XMLSchema" xmlns:xs="http://www.w3.org/2001/XMLSchema" xmlns:p="http://schemas.microsoft.com/office/2006/metadata/properties" xmlns:ns1="http://schemas.microsoft.com/sharepoint/v3" xmlns:ns2="a8d7e25d-e8b8-4d87-ab8a-5604f8f279ef" xmlns:ns3="b3b81ff7-2708-4fbd-9e97-66d034567ccc" targetNamespace="http://schemas.microsoft.com/office/2006/metadata/properties" ma:root="true" ma:fieldsID="b3ba0af3c55b2a66638a0b7023844ffa" ns1:_="" ns2:_="" ns3:_="">
    <xsd:import namespace="http://schemas.microsoft.com/sharepoint/v3"/>
    <xsd:import namespace="a8d7e25d-e8b8-4d87-ab8a-5604f8f279ef"/>
    <xsd:import namespace="b3b81ff7-2708-4fbd-9e97-66d034567cc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d7e25d-e8b8-4d87-ab8a-5604f8f27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b81ff7-2708-4fbd-9e97-66d034567cc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a198be2-bdc2-4bd6-a8c5-16a5902759ea}" ma:internalName="TaxCatchAll" ma:showField="CatchAllData" ma:web="b3b81ff7-2708-4fbd-9e97-66d034567ccc">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d7e25d-e8b8-4d87-ab8a-5604f8f279ef">
      <Terms xmlns="http://schemas.microsoft.com/office/infopath/2007/PartnerControls"/>
    </lcf76f155ced4ddcb4097134ff3c332f>
    <TaxCatchAll xmlns="b3b81ff7-2708-4fbd-9e97-66d034567ccc"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22C3FF6-F526-47D0-B110-E3C4E76D17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8d7e25d-e8b8-4d87-ab8a-5604f8f279ef"/>
    <ds:schemaRef ds:uri="b3b81ff7-2708-4fbd-9e97-66d034567c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A60CE3-53D8-4F8A-A783-59C1C95B2CC3}">
  <ds:schemaRefs>
    <ds:schemaRef ds:uri="http://schemas.microsoft.com/sharepoint/v3/contenttype/forms"/>
  </ds:schemaRefs>
</ds:datastoreItem>
</file>

<file path=customXml/itemProps3.xml><?xml version="1.0" encoding="utf-8"?>
<ds:datastoreItem xmlns:ds="http://schemas.openxmlformats.org/officeDocument/2006/customXml" ds:itemID="{CA589575-76F4-4881-A429-36116E70D708}">
  <ds:schemaRefs>
    <ds:schemaRef ds:uri="http://www.w3.org/XML/1998/namespace"/>
    <ds:schemaRef ds:uri="http://purl.org/dc/elements/1.1/"/>
    <ds:schemaRef ds:uri="http://purl.org/dc/terms/"/>
    <ds:schemaRef ds:uri="http://schemas.microsoft.com/sharepoint/v3"/>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b3b81ff7-2708-4fbd-9e97-66d034567ccc"/>
    <ds:schemaRef ds:uri="a8d7e25d-e8b8-4d87-ab8a-5604f8f279e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Result Notification  Slide Pack_v3</Template>
  <TotalTime>1149</TotalTime>
  <Words>824</Words>
  <Application>Microsoft Office PowerPoint</Application>
  <PresentationFormat>Widescreen</PresentationFormat>
  <Paragraphs>79</Paragraphs>
  <Slides>10</Slides>
  <Notes>0</Notes>
  <HiddenSlides>0</HiddenSlides>
  <MMClips>9</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Yu Gothic Light</vt:lpstr>
      <vt:lpstr>Aptos</vt:lpstr>
      <vt:lpstr>Arial</vt:lpstr>
      <vt:lpstr>Calibri</vt:lpstr>
      <vt:lpstr>Calibri Light</vt:lpstr>
      <vt:lpstr>Symbol</vt:lpstr>
      <vt:lpstr>Wingdings</vt:lpstr>
      <vt:lpstr>Office Theme</vt:lpstr>
      <vt:lpstr>1_Office Theme</vt:lpstr>
      <vt:lpstr>Listening to People (Part 2)</vt:lpstr>
      <vt:lpstr>PowerPoint Presentation</vt:lpstr>
      <vt:lpstr>PowerPoint Presentation</vt:lpstr>
      <vt:lpstr>PowerPoint Presentation</vt:lpstr>
      <vt:lpstr>Determining the Appropriate Stage</vt:lpstr>
      <vt:lpstr>PowerPoint Presentation</vt:lpstr>
      <vt:lpstr>Complaints received by BCUHB</vt:lpstr>
      <vt:lpstr>PowerPoint Presentation</vt:lpstr>
      <vt:lpstr>PowerPoint Presentation</vt:lpstr>
      <vt:lpstr>PowerPoint Presentation</vt:lpstr>
    </vt:vector>
  </TitlesOfParts>
  <Company>Betsi Cadwaladr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 Notifications Introduction</dc:title>
  <dc:creator>Melanie Hughes (BCUHB - Digital, Data and Technology)</dc:creator>
  <cp:lastModifiedBy>Leanne Harris (BCUHB - Governance &amp; Communications)</cp:lastModifiedBy>
  <cp:revision>44</cp:revision>
  <dcterms:created xsi:type="dcterms:W3CDTF">2022-10-17T07:11:55Z</dcterms:created>
  <dcterms:modified xsi:type="dcterms:W3CDTF">2026-06-26T13:21:20Z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0x010100667067812E90B04086374E0D1B6FCE5F</vt:lpwstr>
  </property>
  <property fmtid="{D5CDD505-2E9C-101B-9397-08002B2CF9AE}" pid="3" name="MediaServiceImageTags">
    <vt:lpwstr/>
  </property>
</Properties>
</file>