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56" r:id="rId5"/>
  </p:sldMasterIdLst>
  <p:notesMasterIdLst>
    <p:notesMasterId r:id="rId15"/>
  </p:notesMasterIdLst>
  <p:sldIdLst>
    <p:sldId id="272" r:id="rId6"/>
    <p:sldId id="286" r:id="rId7"/>
    <p:sldId id="290" r:id="rId8"/>
    <p:sldId id="291" r:id="rId9"/>
    <p:sldId id="292" r:id="rId10"/>
    <p:sldId id="293" r:id="rId11"/>
    <p:sldId id="295" r:id="rId12"/>
    <p:sldId id="296" r:id="rId13"/>
    <p:sldId id="297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2E4A"/>
    <a:srgbClr val="D4B7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CCE"/>
          </a:solidFill>
        </a:fill>
      </a:tcStyle>
    </a:wholeTbl>
    <a:band2H>
      <a:tcTxStyle/>
      <a:tcStyle>
        <a:tcBdr/>
        <a:fill>
          <a:solidFill>
            <a:srgbClr val="E7E7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91607" autoAdjust="0"/>
  </p:normalViewPr>
  <p:slideViewPr>
    <p:cSldViewPr snapToGrid="0" snapToObjects="1">
      <p:cViewPr varScale="1">
        <p:scale>
          <a:sx n="58" d="100"/>
          <a:sy n="58" d="100"/>
        </p:scale>
        <p:origin x="98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3" name="Shape 16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8576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919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999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3447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371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bl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39D067-92B1-FE47-BA68-A70E36D975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  <a:r>
              <a:rPr lang="en-GB" dirty="0"/>
              <a:t> here</a:t>
            </a:r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999A82D1-4426-5B43-8447-1D1947A3B92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B401A569-9535-254B-B2EC-2DED830B4F9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P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walking&#10;&#10;Description automatically generated with medium confidence">
            <a:extLst>
              <a:ext uri="{FF2B5EF4-FFF2-40B4-BE49-F238E27FC236}">
                <a16:creationId xmlns:a16="http://schemas.microsoft.com/office/drawing/2014/main" id="{BB4BFDDF-02A1-9F45-91AF-40EAA86A19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5AA27218-3C21-9E44-9A5C-473E85E9721A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692FB152-D401-C44F-9539-2BB84079183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308367759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nt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0520E6D-1A8E-774C-BEE5-C6828FBCD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BD1C5A1B-449F-154E-A452-F31774CF48EC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A67238A6-B600-3742-95BD-706FB75629F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406698660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spital staff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standing in a line&#10;&#10;Description automatically generated with medium confidence">
            <a:extLst>
              <a:ext uri="{FF2B5EF4-FFF2-40B4-BE49-F238E27FC236}">
                <a16:creationId xmlns:a16="http://schemas.microsoft.com/office/drawing/2014/main" id="{89681E68-DE3C-0A46-9F77-17F349852E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06BDD3FD-517F-CE44-B650-7E1021F270A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71E9565-6789-3F4C-9ED7-240B41F2B6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5668851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bulanc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706F5C29-F5E2-0249-BD5E-B672A7CDBC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BCD7FD81-1DAE-304F-8DE1-A65DE6B34962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2E640A4-6DF7-8140-9868-C238D8950C9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215547233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van&#10;&#10;Description automatically generated with medium confidence">
            <a:extLst>
              <a:ext uri="{FF2B5EF4-FFF2-40B4-BE49-F238E27FC236}">
                <a16:creationId xmlns:a16="http://schemas.microsoft.com/office/drawing/2014/main" id="{CD91CBB3-D467-D544-9A2A-EE1937D7E3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5FFEEAE7-4E21-1744-94BD-F41A8DA505F1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354B6673-0208-574A-AC8E-D25A250D745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3368763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F97B-DC61-4EED-84A9-0F60D72B9C0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26/06/2026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ACD93-BE6E-4684-960E-E880009DF8D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091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227638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227638" cy="4129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  <a:endParaRPr lang="en-GB" dirty="0"/>
          </a:p>
          <a:p>
            <a:pPr lvl="4"/>
            <a:r>
              <a:rPr lang="en-GB" dirty="0"/>
              <a:t>Body Level Five</a:t>
            </a:r>
          </a:p>
        </p:txBody>
      </p:sp>
      <p:sp>
        <p:nvSpPr>
          <p:cNvPr id="4" name="Rectangle 4"/>
          <p:cNvSpPr/>
          <p:nvPr/>
        </p:nvSpPr>
        <p:spPr>
          <a:xfrm>
            <a:off x="0" y="6470374"/>
            <a:ext cx="12192000" cy="387627"/>
          </a:xfrm>
          <a:prstGeom prst="rect">
            <a:avLst/>
          </a:prstGeom>
          <a:solidFill>
            <a:srgbClr val="D4B77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156700" y="6489699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</p:sldLayoutIdLst>
  <p:transition spd="med"/>
  <p:txStyles>
    <p:titleStyle>
      <a:lvl1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1pPr>
      <a:lvl2pPr marL="6858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2pPr>
      <a:lvl3pPr marL="11430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6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3pPr>
      <a:lvl4pPr marL="1628775" marR="0" indent="-257175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4pPr>
      <a:lvl5pPr marL="2122714" marR="0" indent="-293914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2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CF97B-DC61-4EED-84A9-0F60D72B9C02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ACD93-BE6E-4684-960E-E880009DF8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062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ur03.safelinks.protection.outlook.com/?url=https%3A%2F%2Fyoutu.be%2FvyqMYaallms&amp;data=05%7C02%7CEmma.Egan%40wales.nhs.uk%7C604ca34cc2c643e6be6c08dec54da383%7Cbb5628b8e3284082a856433c9edc8fae%7C0%7C0%7C639165134542062378%7CUnknown%7CTWFpbGZsb3d8eyJFbXB0eU1hcGkiOnRydWUsIlYiOiIwLjAuMDAwMCIsIlAiOiJXaW4zMiIsIkFOIjoiTWFpbCIsIldUIjoyfQ%3D%3D%7C0%7C%7C%7C&amp;sdata=44q2HfC4KyJwPO4ucI3R2lkKKcTXWRM70b%2FS%2BbvCfHo%3D&amp;reserved=0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eur03.safelinks.protection.outlook.com/?url=https%3A%2F%2Fyoutu.be%2FPJ2C0s5c0UQ&amp;data=05%7C02%7CEmma.Egan%40wales.nhs.uk%7C604ca34cc2c643e6be6c08dec54da383%7Cbb5628b8e3284082a856433c9edc8fae%7C0%7C0%7C639165134542012504%7CUnknown%7CTWFpbGZsb3d8eyJFbXB0eU1hcGkiOnRydWUsIlYiOiIwLjAuMDAwMCIsIlAiOiJXaW4zMiIsIkFOIjoiTWFpbCIsIldUIjoyfQ%3D%3D%7C0%7C%7C%7C&amp;sdata=r2zu43NK4wwV8lNe3Oz0Y%2F32A9YywTkV0b1myG1xHxg%3D&amp;reserved=0" TargetMode="Externa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hyperlink" Target="https://eur03.safelinks.protection.outlook.com/?url=https%3A%2F%2Fperfformiadagwella.gig.cymru%2Fswyddogaethau%2Fansawdd-diogelwch-a-gwelliant%2Fgwelliant%2Facademi-gwelliant-cymru%2Ftg%2Fhyfforddiant-haen-1-ar-gyfer-trafodaethau-gwrando-gweminar%2F&amp;data=05%7C02%7CEmma.Egan%40wales.nhs.uk%7C604ca34cc2c643e6be6c08dec54da383%7Cbb5628b8e3284082a856433c9edc8fae%7C0%7C0%7C639165134541958178%7CUnknown%7CTWFpbGZsb3d8eyJFbXB0eU1hcGkiOnRydWUsIlYiOiIwLjAuMDAwMCIsIlAiOiJXaW4zMiIsIkFOIjoiTWFpbCIsIldUIjoyfQ%3D%3D%7C0%7C%7C%7C&amp;sdata=z9MmqUlwF%2Fxxpsqk28tumI2ZxOzgwp7ZehJ8985sqzo%3D&amp;reserved=0" TargetMode="External"/><Relationship Id="rId5" Type="http://schemas.openxmlformats.org/officeDocument/2006/relationships/hyperlink" Target="https://eur03.safelinks.protection.outlook.com/?url=https%3A%2F%2Fperformanceandimprovement.nhs.wales%2Ffunctions%2Fquality-safety-and-improvement%2Fimprovement%2Fimprovement-cymru-academy%2Fltp%2Fltp-training-tier-1%2F&amp;data=05%7C02%7CEmma.Egan%40wales.nhs.uk%7C604ca34cc2c643e6be6c08dec54da383%7Cbb5628b8e3284082a856433c9edc8fae%7C0%7C0%7C639165134541897595%7CUnknown%7CTWFpbGZsb3d8eyJFbXB0eU1hcGkiOnRydWUsIlYiOiIwLjAuMDAwMCIsIlAiOiJXaW4zMiIsIkFOIjoiTWFpbCIsIldUIjoyfQ%3D%3D%7C0%7C%7C%7C&amp;sdata=oksz384HHjGflDGvEDFIrXl4YUa27xUy%2B%2FWq9WKnmc8%3D&amp;reserved=0" TargetMode="External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7269FD9-EF6E-45AC-B94E-EDD761601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376" y="1653988"/>
            <a:ext cx="7891836" cy="1680883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Listening to People (Part 3)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FAA8039-2F0B-4917-880C-5BC3DBAA2D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825" y="4547253"/>
            <a:ext cx="6358871" cy="634004"/>
          </a:xfrm>
        </p:spPr>
        <p:txBody>
          <a:bodyPr/>
          <a:lstStyle/>
          <a:p>
            <a:r>
              <a:rPr lang="en-GB" dirty="0"/>
              <a:t>Training for Primary Care Contractors</a:t>
            </a:r>
          </a:p>
        </p:txBody>
      </p:sp>
    </p:spTree>
    <p:extLst>
      <p:ext uri="{BB962C8B-B14F-4D97-AF65-F5344CB8AC3E}">
        <p14:creationId xmlns:p14="http://schemas.microsoft.com/office/powerpoint/2010/main" val="360812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35"/>
    </mc:Choice>
    <mc:Fallback xmlns="">
      <p:transition spd="slow" advTm="1273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C07B03B-00D4-1D41-9199-5C22C604EB79}"/>
              </a:ext>
            </a:extLst>
          </p:cNvPr>
          <p:cNvSpPr txBox="1"/>
          <p:nvPr/>
        </p:nvSpPr>
        <p:spPr>
          <a:xfrm>
            <a:off x="208547" y="161622"/>
            <a:ext cx="11855116" cy="5718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06000"/>
              </a:lnSpc>
              <a:buSzPts val="1200"/>
            </a:pPr>
            <a:r>
              <a:rPr lang="en-GB" sz="2800" b="1" dirty="0">
                <a:solidFill>
                  <a:srgbClr val="002060"/>
                </a:solidFill>
              </a:rPr>
              <a:t>Acknowledgement letter suggestions:</a:t>
            </a:r>
          </a:p>
          <a:p>
            <a:pPr>
              <a:lnSpc>
                <a:spcPct val="106000"/>
              </a:lnSpc>
              <a:buSzPts val="1200"/>
            </a:pPr>
            <a:endParaRPr lang="en-GB" sz="2800" b="1" dirty="0">
              <a:solidFill>
                <a:srgbClr val="002060"/>
              </a:solidFill>
            </a:endParaRPr>
          </a:p>
          <a:p>
            <a:pPr marL="285750" indent="-285750">
              <a:lnSpc>
                <a:spcPct val="106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400" dirty="0"/>
              <a:t>Confirmation of receipt and apology that individual has felt that they need to raise a concern.</a:t>
            </a:r>
          </a:p>
          <a:p>
            <a:pPr marL="285750" indent="-285750">
              <a:lnSpc>
                <a:spcPct val="106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400" dirty="0"/>
              <a:t>Provision of a key point of contact with contact details.</a:t>
            </a:r>
          </a:p>
          <a:p>
            <a:pPr marL="285750" indent="-285750">
              <a:lnSpc>
                <a:spcPct val="106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400" dirty="0"/>
              <a:t>Offer of a listening discussion (within 5 days) .</a:t>
            </a:r>
          </a:p>
          <a:p>
            <a:pPr marL="285750" indent="-285750">
              <a:lnSpc>
                <a:spcPct val="106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400" dirty="0"/>
              <a:t>Explanation of process e.g. Stage 1, Stage 2.</a:t>
            </a:r>
          </a:p>
          <a:p>
            <a:pPr marL="285750" indent="-285750">
              <a:lnSpc>
                <a:spcPct val="106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400" dirty="0"/>
              <a:t>Timescales; if known.</a:t>
            </a:r>
          </a:p>
          <a:p>
            <a:pPr marL="285750" indent="-285750">
              <a:lnSpc>
                <a:spcPct val="106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400" dirty="0"/>
              <a:t>Duty of Candour – make individual aware that they may be contacted if harm is identified.</a:t>
            </a:r>
          </a:p>
          <a:p>
            <a:pPr marL="285750" indent="-285750">
              <a:lnSpc>
                <a:spcPct val="106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400" dirty="0"/>
              <a:t>Confidentiality – ensure individual is aware that their records will be accessed and outline process to request records if individual would like a copy.</a:t>
            </a:r>
          </a:p>
          <a:p>
            <a:pPr marL="285750" indent="-285750">
              <a:lnSpc>
                <a:spcPct val="106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400" dirty="0"/>
              <a:t>Consent – advise individual that consent and evidence is required when appropriate</a:t>
            </a:r>
          </a:p>
          <a:p>
            <a:pPr marL="285750" indent="-285750">
              <a:lnSpc>
                <a:spcPct val="106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400" dirty="0"/>
              <a:t>Make individual aware of advocacy service – Llais.</a:t>
            </a:r>
          </a:p>
          <a:p>
            <a:pPr marL="285750" indent="-285750">
              <a:lnSpc>
                <a:spcPct val="106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400" dirty="0"/>
              <a:t>Accessibility needs (e.g. Welsh </a:t>
            </a:r>
            <a:r>
              <a:rPr lang="en-GB" sz="2600" dirty="0"/>
              <a:t>language</a:t>
            </a:r>
            <a:r>
              <a:rPr lang="en-GB" sz="2400" dirty="0"/>
              <a:t>, hearing/sight needs).</a:t>
            </a: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E6C3320C-6173-3860-D10D-9A7E8CD2A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028592"/>
      </p:ext>
    </p:extLst>
  </p:cSld>
  <p:clrMapOvr>
    <a:masterClrMapping/>
  </p:clrMapOvr>
  <p:transition spd="med" advTm="452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CFF2586-4D26-67D1-5A3D-5D501712D437}"/>
              </a:ext>
            </a:extLst>
          </p:cNvPr>
          <p:cNvSpPr txBox="1"/>
          <p:nvPr/>
        </p:nvSpPr>
        <p:spPr>
          <a:xfrm>
            <a:off x="160421" y="31372"/>
            <a:ext cx="11839074" cy="62881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907415" algn="l"/>
              </a:tabLst>
            </a:pPr>
            <a:r>
              <a:rPr lang="en-GB" sz="2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Listening Discussion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907415" algn="l"/>
              </a:tabLst>
            </a:pPr>
            <a:r>
              <a:rPr lang="en-GB" sz="15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The listening discussion aims to fully understand the nature and details of the concern. It provides an opportunity for the individual to clearly express their concerns, whether related to a complaint or an incident in care.</a:t>
            </a:r>
            <a:endParaRPr lang="en-GB" sz="1500" dirty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907415" algn="l"/>
              </a:tabLst>
            </a:pPr>
            <a:r>
              <a:rPr lang="en-GB" sz="15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This discussion is crucial for understanding the nature and details of the concern and is designed to ensure that the individual feels heard and respected.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907415" algn="l"/>
              </a:tabLst>
            </a:pPr>
            <a:r>
              <a:rPr lang="en-GB" sz="1500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Key points:</a:t>
            </a:r>
          </a:p>
          <a:p>
            <a:pPr marL="285750" lvl="0" indent="-285750">
              <a:lnSpc>
                <a:spcPct val="107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1500" kern="100" dirty="0">
                <a:ea typeface="Aptos" panose="020B0004020202020204"/>
                <a:cs typeface="Arial" panose="020B0604020202020204" pitchFamily="34" charset="0"/>
              </a:rPr>
              <a:t>Clarify desired outcomes and manage expectations. </a:t>
            </a:r>
          </a:p>
          <a:p>
            <a:pPr marL="285750" lvl="0" indent="-285750">
              <a:lnSpc>
                <a:spcPct val="107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1500" kern="100" dirty="0">
                <a:ea typeface="Aptos" panose="020B0004020202020204"/>
                <a:cs typeface="Arial" panose="020B0604020202020204" pitchFamily="34" charset="0"/>
              </a:rPr>
              <a:t>Demonstrate compassion and empathy. </a:t>
            </a:r>
          </a:p>
          <a:p>
            <a:pPr marL="285750" lvl="0" indent="-285750">
              <a:lnSpc>
                <a:spcPct val="107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1500" kern="100" dirty="0">
                <a:ea typeface="Aptos" panose="020B0004020202020204"/>
                <a:cs typeface="Arial" panose="020B0604020202020204" pitchFamily="34" charset="0"/>
              </a:rPr>
              <a:t>Apply active listening techniques. </a:t>
            </a:r>
          </a:p>
          <a:p>
            <a:pPr lvl="0">
              <a:lnSpc>
                <a:spcPct val="107000"/>
              </a:lnSpc>
              <a:buSzPts val="1200"/>
            </a:pPr>
            <a:endParaRPr lang="en-GB" sz="1500" kern="100" dirty="0">
              <a:ea typeface="Aptos" panose="020B0004020202020204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buSzPts val="1200"/>
            </a:pPr>
            <a:r>
              <a:rPr lang="en-GB" sz="15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Offer Timing</a:t>
            </a:r>
            <a:r>
              <a:rPr lang="en-GB" sz="150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GB" sz="15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The listening discussion must be offered within 5 working days of acknowledging the concern.</a:t>
            </a:r>
          </a:p>
          <a:p>
            <a:pPr lvl="0">
              <a:lnSpc>
                <a:spcPct val="107000"/>
              </a:lnSpc>
              <a:buSzPts val="1200"/>
            </a:pPr>
            <a:r>
              <a:rPr lang="en-GB" sz="1500" b="1" kern="100" dirty="0">
                <a:solidFill>
                  <a:srgbClr val="002060"/>
                </a:solidFill>
                <a:cs typeface="Arial" panose="020B0604020202020204" pitchFamily="34" charset="0"/>
              </a:rPr>
              <a:t>Ensure a record of the listening discussion is kept.</a:t>
            </a:r>
            <a:br>
              <a:rPr lang="en-GB" sz="1500" b="1" kern="100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en-GB" sz="1500" b="1" kern="100" dirty="0">
                <a:solidFill>
                  <a:srgbClr val="002060"/>
                </a:solidFill>
                <a:ea typeface="Aptos"/>
                <a:cs typeface="Arial" panose="020B0604020202020204" pitchFamily="34" charset="0"/>
              </a:rPr>
              <a:t>E-learning training: </a:t>
            </a:r>
          </a:p>
          <a:p>
            <a:r>
              <a:rPr lang="en-GB" sz="1500" u="sng" dirty="0">
                <a:hlinkClick r:id="rId5"/>
              </a:rPr>
              <a:t>Tier 1 Training for Listening Discussions English Slides - English</a:t>
            </a:r>
            <a:endParaRPr lang="en-GB" sz="1500" dirty="0"/>
          </a:p>
          <a:p>
            <a:r>
              <a:rPr lang="en-GB" sz="1500" dirty="0"/>
              <a:t> </a:t>
            </a:r>
          </a:p>
          <a:p>
            <a:r>
              <a:rPr lang="en-GB" sz="1500" u="sng" dirty="0">
                <a:hlinkClick r:id="rId6"/>
              </a:rPr>
              <a:t>Tier 1 Training for Listening Discussions English Slides - Welsh</a:t>
            </a:r>
            <a:endParaRPr lang="en-GB" sz="1500" dirty="0"/>
          </a:p>
          <a:p>
            <a:r>
              <a:rPr lang="en-GB" sz="1500" dirty="0"/>
              <a:t> </a:t>
            </a:r>
          </a:p>
          <a:p>
            <a:r>
              <a:rPr lang="en-GB" sz="1500" u="sng" dirty="0">
                <a:hlinkClick r:id="rId7" tooltip="https://youtu.be/pj2c0s5c0uq"/>
              </a:rPr>
              <a:t>LTP Training for Tier 1 Webinar - English</a:t>
            </a:r>
            <a:endParaRPr lang="en-GB" sz="1500" dirty="0"/>
          </a:p>
          <a:p>
            <a:r>
              <a:rPr lang="en-GB" sz="1500" dirty="0"/>
              <a:t> </a:t>
            </a:r>
          </a:p>
          <a:p>
            <a:r>
              <a:rPr lang="en-GB" sz="1500" u="sng" dirty="0">
                <a:hlinkClick r:id="rId8" tooltip="https://youtu.be/vyqmyaallms"/>
              </a:rPr>
              <a:t>LTP Training for Tier 1 Webinar - Welsh</a:t>
            </a:r>
            <a:endParaRPr lang="en-GB" sz="1500" dirty="0"/>
          </a:p>
          <a:p>
            <a:pPr>
              <a:lnSpc>
                <a:spcPct val="115000"/>
              </a:lnSpc>
              <a:spcAft>
                <a:spcPts val="1000"/>
              </a:spcAft>
              <a:buSzPts val="1000"/>
              <a:tabLst>
                <a:tab pos="678815" algn="l"/>
              </a:tabLst>
            </a:pPr>
            <a:r>
              <a:rPr lang="en-GB" sz="1500" b="1" dirty="0"/>
              <a:t>Following completion of the listening discussion – if held – it is important to review the initial triage and ensure the grading remains the same and that all key points are covered. </a:t>
            </a:r>
            <a:endParaRPr lang="en-GB" sz="15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C7D3640-2B65-A169-0B22-D521F182D5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38098"/>
      </p:ext>
    </p:extLst>
  </p:cSld>
  <p:clrMapOvr>
    <a:masterClrMapping/>
  </p:clrMapOvr>
  <p:transition spd="med" advTm="936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83416AD-92F4-E7D6-946E-48266722FC95}"/>
              </a:ext>
            </a:extLst>
          </p:cNvPr>
          <p:cNvSpPr txBox="1"/>
          <p:nvPr/>
        </p:nvSpPr>
        <p:spPr>
          <a:xfrm>
            <a:off x="144379" y="401411"/>
            <a:ext cx="11823032" cy="48320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2060"/>
                </a:solidFill>
                <a:cs typeface="Arial" panose="020B0604020202020204" pitchFamily="34" charset="0"/>
              </a:rPr>
              <a:t>Timescales</a:t>
            </a:r>
          </a:p>
          <a:p>
            <a:r>
              <a:rPr lang="en-GB" sz="2000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Stage 1: </a:t>
            </a:r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Early Resolution complaints – </a:t>
            </a:r>
            <a:r>
              <a:rPr lang="en-GB" sz="2000" b="1" dirty="0">
                <a:solidFill>
                  <a:schemeClr val="accent1">
                    <a:lumMod val="50000"/>
                    <a:lumOff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Grade 1 </a:t>
            </a:r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(10 working days from the date of </a:t>
            </a:r>
            <a:r>
              <a:rPr lang="en-GB" sz="2000" b="1" u="sng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acknowledgment</a:t>
            </a:r>
            <a:r>
              <a:rPr lang="en-GB" sz="2000" u="sng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en-GB" sz="2000" b="1" u="sng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sz="20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Stage 2: </a:t>
            </a:r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Formal complaints – </a:t>
            </a:r>
            <a:r>
              <a:rPr lang="en-GB" sz="2000" b="1" dirty="0">
                <a:solidFill>
                  <a:schemeClr val="accent1">
                    <a:lumMod val="50000"/>
                    <a:lumOff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Grade 2 – 5 </a:t>
            </a:r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(A timeframe of 30, 60, 90, 120, 127* working days will be allocated based on Triage, from the date</a:t>
            </a:r>
            <a:r>
              <a:rPr lang="en-GB" sz="20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b="1" u="sng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received</a:t>
            </a:r>
            <a:r>
              <a:rPr lang="en-GB" sz="20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GB" sz="20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* 127 days is 6 months in working days</a:t>
            </a:r>
            <a:r>
              <a:rPr lang="en-GB" sz="2000" b="1" dirty="0"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sz="20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chemeClr val="accent1"/>
              </a:solidFill>
              <a:ea typeface="Calibri" panose="020F0502020204030204" pitchFamily="34" charset="0"/>
            </a:endParaRPr>
          </a:p>
          <a:p>
            <a:r>
              <a:rPr lang="en-GB" sz="2400" b="1" dirty="0">
                <a:solidFill>
                  <a:srgbClr val="002060"/>
                </a:solidFill>
                <a:ea typeface="Calibri" panose="020F0502020204030204" pitchFamily="34" charset="0"/>
              </a:rPr>
              <a:t>Basic example</a:t>
            </a:r>
            <a:endParaRPr lang="en-GB" sz="2400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May 1</a:t>
            </a:r>
            <a:r>
              <a:rPr lang="en-GB" sz="2000" baseline="30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– complaint received.</a:t>
            </a:r>
            <a:endParaRPr lang="en-GB" sz="20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May 5</a:t>
            </a:r>
            <a:r>
              <a:rPr lang="en-GB" sz="2000" baseline="30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– complaint acknowledged – </a:t>
            </a:r>
            <a:r>
              <a:rPr lang="en-GB" sz="2000" b="1" dirty="0">
                <a:solidFill>
                  <a:schemeClr val="accent1">
                    <a:lumMod val="50000"/>
                    <a:lumOff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Stage 1</a:t>
            </a:r>
            <a:r>
              <a:rPr lang="en-GB" sz="2000" b="1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May 5</a:t>
            </a:r>
            <a:r>
              <a:rPr lang="en-GB" sz="2000" baseline="30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– 15</a:t>
            </a:r>
            <a:r>
              <a:rPr lang="en-GB" sz="2000" baseline="30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– Stage 1 attempted (10 days) </a:t>
            </a:r>
            <a:r>
              <a:rPr lang="en-GB" sz="2000" b="1" dirty="0">
                <a:solidFill>
                  <a:schemeClr val="accent1">
                    <a:lumMod val="50000"/>
                    <a:lumOff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and fails</a:t>
            </a:r>
            <a:r>
              <a:rPr lang="en-GB" sz="2000" b="1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GB" sz="2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20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The complaint clock reverts to complaint received date (in this case May 1</a:t>
            </a:r>
            <a:r>
              <a:rPr lang="en-GB" sz="2000" baseline="30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) and you have already taken 15 days, so we only now have 15 days to provide a response under stage 2.</a:t>
            </a:r>
          </a:p>
          <a:p>
            <a:endParaRPr lang="en-GB" sz="2000" b="1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accent1">
                    <a:lumMod val="50000"/>
                    <a:lumOff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Therefore, it is important to consider this when determining whether a complaint should be handled via Stage 1 or Stage 2. 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6F3223C9-A465-8FA9-0F90-CCEC62CA25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34570"/>
      </p:ext>
    </p:extLst>
  </p:cSld>
  <p:clrMapOvr>
    <a:masterClrMapping/>
  </p:clrMapOvr>
  <p:transition spd="med" advTm="1217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62D2C9DC-E538-BFC5-F236-688C9A2AC9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2935818"/>
              </p:ext>
            </p:extLst>
          </p:nvPr>
        </p:nvGraphicFramePr>
        <p:xfrm>
          <a:off x="372978" y="717082"/>
          <a:ext cx="11209421" cy="48463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537553">
                  <a:extLst>
                    <a:ext uri="{9D8B030D-6E8A-4147-A177-3AD203B41FA5}">
                      <a16:colId xmlns:a16="http://schemas.microsoft.com/office/drawing/2014/main" val="1256011050"/>
                    </a:ext>
                  </a:extLst>
                </a:gridCol>
                <a:gridCol w="8671868">
                  <a:extLst>
                    <a:ext uri="{9D8B030D-6E8A-4147-A177-3AD203B41FA5}">
                      <a16:colId xmlns:a16="http://schemas.microsoft.com/office/drawing/2014/main" val="42878969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600" b="0" dirty="0"/>
                        <a:t>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</a:rPr>
                        <a:t>What happened?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</a:rPr>
                        <a:t>What should have happened?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</a:rPr>
                        <a:t>What are we investigating?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</a:rPr>
                        <a:t>Who’s involved?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</a:rPr>
                        <a:t>What evidence is required? </a:t>
                      </a:r>
                      <a:endParaRPr lang="en-GB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077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600" dirty="0"/>
                        <a:t>Evidence collection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Clinical records.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Appointment/communication logs.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Relevant policies/guidelines.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Obtain staff statements (factual, chronological).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Seek clinical/independent advice if required.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Compile a clear timeline of events.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213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600" dirty="0"/>
                        <a:t>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Compare care against clinical standards and local/national guidance.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Care delivered vs expected care.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Any gaps or failures?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96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600" dirty="0"/>
                        <a:t>Findings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Conclude (per issue).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Provide clear rationale and evidence-based explanation. 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1816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600" dirty="0"/>
                        <a:t>Actions &amp; Learning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Identify improvements.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Develop action plan.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165628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D82F8848-9033-D118-A4B4-731D528B0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78" y="82296"/>
            <a:ext cx="10515600" cy="750129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  <a:latin typeface="+mn-lt"/>
              </a:rPr>
              <a:t>Investigation</a:t>
            </a:r>
            <a:r>
              <a:rPr lang="en-GB" b="1" dirty="0">
                <a:latin typeface="+mn-lt"/>
              </a:rPr>
              <a:t> </a:t>
            </a: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0BDC810F-1FB0-0261-7935-593095BB7D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670110"/>
      </p:ext>
    </p:extLst>
  </p:cSld>
  <p:clrMapOvr>
    <a:masterClrMapping/>
  </p:clrMapOvr>
  <p:transition spd="med" advTm="322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70B5084-DF41-09B1-36A1-83B304182D31}"/>
              </a:ext>
            </a:extLst>
          </p:cNvPr>
          <p:cNvSpPr txBox="1"/>
          <p:nvPr/>
        </p:nvSpPr>
        <p:spPr>
          <a:xfrm>
            <a:off x="399609" y="676011"/>
            <a:ext cx="6860727" cy="557947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Should include:</a:t>
            </a:r>
          </a:p>
          <a:p>
            <a:pPr marL="331200" marR="0" lvl="1" indent="-5143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Acknowledgement.</a:t>
            </a:r>
          </a:p>
          <a:p>
            <a:pPr marL="331200" marR="0" lvl="1" indent="-5143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Summary of issues raised.</a:t>
            </a:r>
          </a:p>
          <a:p>
            <a:pPr marL="331200" marR="0" lvl="1" indent="-5143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Explanation of investigation undertaken.</a:t>
            </a:r>
          </a:p>
          <a:p>
            <a:pPr marL="331200" marR="0" lvl="1" indent="-5143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Clear findings (per issue).</a:t>
            </a:r>
          </a:p>
          <a:p>
            <a:pPr marL="10800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happened.</a:t>
            </a:r>
          </a:p>
          <a:p>
            <a:pPr marL="10800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should have happened.</a:t>
            </a:r>
          </a:p>
          <a:p>
            <a:pPr marL="10800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you found (decision).</a:t>
            </a:r>
          </a:p>
          <a:p>
            <a:pPr marL="10800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Why (clear rationale).</a:t>
            </a:r>
          </a:p>
          <a:p>
            <a:pPr marL="331200" marR="0" lvl="1" indent="-5143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 apology (where appropriate).</a:t>
            </a:r>
          </a:p>
          <a:p>
            <a:pPr marL="331200" marR="0" lvl="1" indent="-5143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Actions taken / Learning.</a:t>
            </a:r>
          </a:p>
          <a:p>
            <a:pPr marL="331200" marR="0" lvl="1" indent="-5143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Outcome summary.</a:t>
            </a:r>
          </a:p>
          <a:p>
            <a:pPr marL="331200" marR="0" lvl="1" indent="-5143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Offer of further discussion.</a:t>
            </a:r>
          </a:p>
          <a:p>
            <a:pPr marL="331200" marR="0" lvl="1" indent="-5143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Information on escalation (PSOW).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76022C-FB6F-C728-517F-77B2C8448CA7}"/>
              </a:ext>
            </a:extLst>
          </p:cNvPr>
          <p:cNvSpPr txBox="1"/>
          <p:nvPr/>
        </p:nvSpPr>
        <p:spPr>
          <a:xfrm>
            <a:off x="280737" y="171255"/>
            <a:ext cx="6096000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</a:rPr>
              <a:t>Response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F80652E-CA52-86E7-5A11-4E1732796C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83366"/>
      </p:ext>
    </p:extLst>
  </p:cSld>
  <p:clrMapOvr>
    <a:masterClrMapping/>
  </p:clrMapOvr>
  <p:transition spd="med" advTm="1220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486F85F-3B22-A13E-F4C4-C33B4DFFA667}"/>
              </a:ext>
            </a:extLst>
          </p:cNvPr>
          <p:cNvSpPr txBox="1"/>
          <p:nvPr/>
        </p:nvSpPr>
        <p:spPr>
          <a:xfrm>
            <a:off x="401053" y="417095"/>
            <a:ext cx="11325726" cy="29854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44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Example flo</a:t>
            </a:r>
            <a:r>
              <a:rPr lang="en-GB" sz="4400" dirty="0">
                <a:solidFill>
                  <a:srgbClr val="002060"/>
                </a:solidFill>
              </a:rPr>
              <a:t>w charts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6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600" dirty="0">
                <a:solidFill>
                  <a:srgbClr val="002060"/>
                </a:solidFill>
              </a:rPr>
              <a:t>Flow Chart 1 – Stage 1 (Early Resolution)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3600" dirty="0">
              <a:solidFill>
                <a:srgbClr val="002060"/>
              </a:solidFill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6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Flow Chart </a:t>
            </a:r>
            <a:r>
              <a:rPr lang="en-GB" sz="3600" dirty="0">
                <a:solidFill>
                  <a:srgbClr val="002060"/>
                </a:solidFill>
              </a:rPr>
              <a:t>2 – Stage 2 (Formal Investigation)</a:t>
            </a:r>
            <a:endParaRPr kumimoji="0" lang="en-GB" sz="36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6A9E4ED-AD98-D4C1-DD76-8E7234878A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85646"/>
      </p:ext>
    </p:extLst>
  </p:cSld>
  <p:clrMapOvr>
    <a:masterClrMapping/>
  </p:clrMapOvr>
  <p:transition spd="med" advTm="231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DC3F9D1-8975-CF54-6F61-24BA97160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53" y="84221"/>
            <a:ext cx="6835511" cy="668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71017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A95F535-0EE1-4405-CE3A-101879C85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144" y="0"/>
            <a:ext cx="6845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99876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B2D4A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Result Notification  Slide Pack_v2 [Read-Only]" id="{CFA0448D-EF08-47A2-82C1-674E433D2A0C}" vid="{B96FFD4A-187E-41D2-BD25-4BA6CA42C615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ult Notification  Slide Pack_v2 [Read-Only]" id="{CFA0448D-EF08-47A2-82C1-674E433D2A0C}" vid="{F8C192AA-EC02-4C6C-879C-2D7A1679DAE9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B2D4A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8d7e25d-e8b8-4d87-ab8a-5604f8f279ef">
      <Terms xmlns="http://schemas.microsoft.com/office/infopath/2007/PartnerControls"/>
    </lcf76f155ced4ddcb4097134ff3c332f>
    <TaxCatchAll xmlns="b3b81ff7-2708-4fbd-9e97-66d034567ccc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7067812E90B04086374E0D1B6FCE5F" ma:contentTypeVersion="19" ma:contentTypeDescription="Create a new document." ma:contentTypeScope="" ma:versionID="7e77e95499516ca26d5f2f62f0d8ef10">
  <xsd:schema xmlns:xsd="http://www.w3.org/2001/XMLSchema" xmlns:xs="http://www.w3.org/2001/XMLSchema" xmlns:p="http://schemas.microsoft.com/office/2006/metadata/properties" xmlns:ns1="http://schemas.microsoft.com/sharepoint/v3" xmlns:ns2="a8d7e25d-e8b8-4d87-ab8a-5604f8f279ef" xmlns:ns3="b3b81ff7-2708-4fbd-9e97-66d034567ccc" targetNamespace="http://schemas.microsoft.com/office/2006/metadata/properties" ma:root="true" ma:fieldsID="b3ba0af3c55b2a66638a0b7023844ffa" ns1:_="" ns2:_="" ns3:_="">
    <xsd:import namespace="http://schemas.microsoft.com/sharepoint/v3"/>
    <xsd:import namespace="a8d7e25d-e8b8-4d87-ab8a-5604f8f279ef"/>
    <xsd:import namespace="b3b81ff7-2708-4fbd-9e97-66d034567c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d7e25d-e8b8-4d87-ab8a-5604f8f279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b81ff7-2708-4fbd-9e97-66d034567ccc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da198be2-bdc2-4bd6-a8c5-16a5902759ea}" ma:internalName="TaxCatchAll" ma:showField="CatchAllData" ma:web="b3b81ff7-2708-4fbd-9e97-66d034567c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589575-76F4-4881-A429-36116E70D708}">
  <ds:schemaRefs>
    <ds:schemaRef ds:uri="http://www.w3.org/XML/1998/namespace"/>
    <ds:schemaRef ds:uri="http://purl.org/dc/elements/1.1/"/>
    <ds:schemaRef ds:uri="http://purl.org/dc/terms/"/>
    <ds:schemaRef ds:uri="http://schemas.microsoft.com/sharepoint/v3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b3b81ff7-2708-4fbd-9e97-66d034567ccc"/>
    <ds:schemaRef ds:uri="a8d7e25d-e8b8-4d87-ab8a-5604f8f279e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22C3FF6-F526-47D0-B110-E3C4E76D17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8d7e25d-e8b8-4d87-ab8a-5604f8f279ef"/>
    <ds:schemaRef ds:uri="b3b81ff7-2708-4fbd-9e97-66d034567c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DA60CE3-53D8-4F8A-A783-59C1C95B2C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Result Notification  Slide Pack_v3</Template>
  <TotalTime>1149</TotalTime>
  <Words>700</Words>
  <Application>Microsoft Office PowerPoint</Application>
  <PresentationFormat>Widescreen</PresentationFormat>
  <Paragraphs>88</Paragraphs>
  <Slides>9</Slides>
  <Notes>5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Times New Roman</vt:lpstr>
      <vt:lpstr>Wingdings</vt:lpstr>
      <vt:lpstr>Office Theme</vt:lpstr>
      <vt:lpstr>1_Office Theme</vt:lpstr>
      <vt:lpstr>Listening to People (Part 3)</vt:lpstr>
      <vt:lpstr>PowerPoint Presentation</vt:lpstr>
      <vt:lpstr>PowerPoint Presentation</vt:lpstr>
      <vt:lpstr>PowerPoint Presentation</vt:lpstr>
      <vt:lpstr>Investigation </vt:lpstr>
      <vt:lpstr>PowerPoint Presentation</vt:lpstr>
      <vt:lpstr>PowerPoint Presentation</vt:lpstr>
      <vt:lpstr>PowerPoint Presentation</vt:lpstr>
      <vt:lpstr>PowerPoint Presentation</vt:lpstr>
    </vt:vector>
  </TitlesOfParts>
  <Company>Betsi Cadwaladr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 Notifications Introduction</dc:title>
  <dc:creator>Melanie Hughes (BCUHB - Digital, Data and Technology)</dc:creator>
  <cp:lastModifiedBy>Leanne Harris (BCUHB - Governance &amp; Communications)</cp:lastModifiedBy>
  <cp:revision>43</cp:revision>
  <dcterms:created xsi:type="dcterms:W3CDTF">2022-10-17T07:11:55Z</dcterms:created>
  <dcterms:modified xsi:type="dcterms:W3CDTF">2026-06-26T13:21:04Z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0x010100667067812E90B04086374E0D1B6FCE5F</vt:lpwstr>
  </property>
  <property fmtid="{D5CDD505-2E9C-101B-9397-08002B2CF9AE}" pid="3" name="MediaServiceImageTags">
    <vt:lpwstr/>
  </property>
</Properties>
</file>